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177" r:id="rId1"/>
  </p:sldMasterIdLst>
  <p:notesMasterIdLst>
    <p:notesMasterId r:id="rId65"/>
  </p:notesMasterIdLst>
  <p:handoutMasterIdLst>
    <p:handoutMasterId r:id="rId66"/>
  </p:handoutMasterIdLst>
  <p:sldIdLst>
    <p:sldId id="274" r:id="rId2"/>
    <p:sldId id="256" r:id="rId3"/>
    <p:sldId id="260" r:id="rId4"/>
    <p:sldId id="257" r:id="rId5"/>
    <p:sldId id="258" r:id="rId6"/>
    <p:sldId id="262" r:id="rId7"/>
    <p:sldId id="287" r:id="rId8"/>
    <p:sldId id="303" r:id="rId9"/>
    <p:sldId id="304" r:id="rId10"/>
    <p:sldId id="356" r:id="rId11"/>
    <p:sldId id="357" r:id="rId12"/>
    <p:sldId id="359" r:id="rId13"/>
    <p:sldId id="360" r:id="rId14"/>
    <p:sldId id="333" r:id="rId15"/>
    <p:sldId id="330" r:id="rId16"/>
    <p:sldId id="358" r:id="rId17"/>
    <p:sldId id="309" r:id="rId18"/>
    <p:sldId id="306" r:id="rId19"/>
    <p:sldId id="337" r:id="rId20"/>
    <p:sldId id="338" r:id="rId21"/>
    <p:sldId id="339" r:id="rId22"/>
    <p:sldId id="340" r:id="rId23"/>
    <p:sldId id="341" r:id="rId24"/>
    <p:sldId id="353" r:id="rId25"/>
    <p:sldId id="307" r:id="rId26"/>
    <p:sldId id="308" r:id="rId27"/>
    <p:sldId id="310" r:id="rId28"/>
    <p:sldId id="311" r:id="rId29"/>
    <p:sldId id="313" r:id="rId30"/>
    <p:sldId id="312" r:id="rId31"/>
    <p:sldId id="342" r:id="rId32"/>
    <p:sldId id="316" r:id="rId33"/>
    <p:sldId id="317" r:id="rId34"/>
    <p:sldId id="354" r:id="rId35"/>
    <p:sldId id="355" r:id="rId36"/>
    <p:sldId id="288" r:id="rId37"/>
    <p:sldId id="319" r:id="rId38"/>
    <p:sldId id="344" r:id="rId39"/>
    <p:sldId id="345" r:id="rId40"/>
    <p:sldId id="348" r:id="rId41"/>
    <p:sldId id="349" r:id="rId42"/>
    <p:sldId id="343" r:id="rId43"/>
    <p:sldId id="318" r:id="rId44"/>
    <p:sldId id="297" r:id="rId45"/>
    <p:sldId id="346" r:id="rId46"/>
    <p:sldId id="347" r:id="rId47"/>
    <p:sldId id="350" r:id="rId48"/>
    <p:sldId id="351" r:id="rId49"/>
    <p:sldId id="263" r:id="rId50"/>
    <p:sldId id="321" r:id="rId51"/>
    <p:sldId id="352" r:id="rId52"/>
    <p:sldId id="322" r:id="rId53"/>
    <p:sldId id="323" r:id="rId54"/>
    <p:sldId id="324" r:id="rId55"/>
    <p:sldId id="326" r:id="rId56"/>
    <p:sldId id="327" r:id="rId57"/>
    <p:sldId id="328" r:id="rId58"/>
    <p:sldId id="300" r:id="rId59"/>
    <p:sldId id="334" r:id="rId60"/>
    <p:sldId id="301" r:id="rId61"/>
    <p:sldId id="335" r:id="rId62"/>
    <p:sldId id="361" r:id="rId63"/>
    <p:sldId id="284" r:id="rId64"/>
  </p:sldIdLst>
  <p:sldSz cx="12192000" cy="6858000"/>
  <p:notesSz cx="10021888" cy="68897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00000"/>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Estilo claro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284E427A-3D55-4303-BF80-6455036E1DE7}" styleName="Estilo temático 1 - Énfasis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E269D01E-BC32-4049-B463-5C60D7B0CCD2}" styleName="Estilo temático 2 - Énfasis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9DCAF9ED-07DC-4A11-8D7F-57B35C25682E}" styleName="Estilo medio 1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8A107856-5554-42FB-B03E-39F5DBC370BA}" styleName="Estilo medio 4 - Énfasis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838" autoAdjust="0"/>
    <p:restoredTop sz="94660"/>
  </p:normalViewPr>
  <p:slideViewPr>
    <p:cSldViewPr snapToGrid="0">
      <p:cViewPr varScale="1">
        <p:scale>
          <a:sx n="111" d="100"/>
          <a:sy n="111" d="100"/>
        </p:scale>
        <p:origin x="600"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71"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handoutMaster" Target="handoutMasters/handoutMaster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hoisy Borja" userId="8802de0479169da4" providerId="LiveId" clId="{7C9CD857-D9E9-4DC4-94B0-6790F4ECB984}"/>
    <pc:docChg chg="undo redo custSel addSld delSld modSld">
      <pc:chgData name="jhoisy Borja" userId="8802de0479169da4" providerId="LiveId" clId="{7C9CD857-D9E9-4DC4-94B0-6790F4ECB984}" dt="2025-06-17T22:32:33.806" v="689" actId="20577"/>
      <pc:docMkLst>
        <pc:docMk/>
      </pc:docMkLst>
      <pc:sldChg chg="modSp">
        <pc:chgData name="jhoisy Borja" userId="8802de0479169da4" providerId="LiveId" clId="{7C9CD857-D9E9-4DC4-94B0-6790F4ECB984}" dt="2025-06-17T19:06:12.818" v="6"/>
        <pc:sldMkLst>
          <pc:docMk/>
          <pc:sldMk cId="2451463345" sldId="257"/>
        </pc:sldMkLst>
        <pc:graphicFrameChg chg="mod">
          <ac:chgData name="jhoisy Borja" userId="8802de0479169da4" providerId="LiveId" clId="{7C9CD857-D9E9-4DC4-94B0-6790F4ECB984}" dt="2025-06-17T19:06:12.818" v="6"/>
          <ac:graphicFrameMkLst>
            <pc:docMk/>
            <pc:sldMk cId="2451463345" sldId="257"/>
            <ac:graphicFrameMk id="6" creationId="{00000000-0000-0000-0000-000000000000}"/>
          </ac:graphicFrameMkLst>
        </pc:graphicFrameChg>
      </pc:sldChg>
      <pc:sldChg chg="modSp">
        <pc:chgData name="jhoisy Borja" userId="8802de0479169da4" providerId="LiveId" clId="{7C9CD857-D9E9-4DC4-94B0-6790F4ECB984}" dt="2025-06-17T19:20:24.499" v="117" actId="13926"/>
        <pc:sldMkLst>
          <pc:docMk/>
          <pc:sldMk cId="502082484" sldId="258"/>
        </pc:sldMkLst>
        <pc:spChg chg="mod">
          <ac:chgData name="jhoisy Borja" userId="8802de0479169da4" providerId="LiveId" clId="{7C9CD857-D9E9-4DC4-94B0-6790F4ECB984}" dt="2025-06-17T19:10:19.612" v="101" actId="20577"/>
          <ac:spMkLst>
            <pc:docMk/>
            <pc:sldMk cId="502082484" sldId="258"/>
            <ac:spMk id="9" creationId="{00000000-0000-0000-0000-000000000000}"/>
          </ac:spMkLst>
        </pc:spChg>
        <pc:spChg chg="mod">
          <ac:chgData name="jhoisy Borja" userId="8802de0479169da4" providerId="LiveId" clId="{7C9CD857-D9E9-4DC4-94B0-6790F4ECB984}" dt="2025-06-17T19:20:24.499" v="117" actId="13926"/>
          <ac:spMkLst>
            <pc:docMk/>
            <pc:sldMk cId="502082484" sldId="258"/>
            <ac:spMk id="11" creationId="{00000000-0000-0000-0000-000000000000}"/>
          </ac:spMkLst>
        </pc:spChg>
        <pc:graphicFrameChg chg="mod modGraphic">
          <ac:chgData name="jhoisy Borja" userId="8802de0479169da4" providerId="LiveId" clId="{7C9CD857-D9E9-4DC4-94B0-6790F4ECB984}" dt="2025-06-17T19:15:36.180" v="107" actId="20577"/>
          <ac:graphicFrameMkLst>
            <pc:docMk/>
            <pc:sldMk cId="502082484" sldId="258"/>
            <ac:graphicFrameMk id="16" creationId="{00000000-0000-0000-0000-000000000000}"/>
          </ac:graphicFrameMkLst>
        </pc:graphicFrameChg>
      </pc:sldChg>
      <pc:sldChg chg="modSp">
        <pc:chgData name="jhoisy Borja" userId="8802de0479169da4" providerId="LiveId" clId="{7C9CD857-D9E9-4DC4-94B0-6790F4ECB984}" dt="2025-06-17T19:25:32.796" v="130" actId="1076"/>
        <pc:sldMkLst>
          <pc:docMk/>
          <pc:sldMk cId="3059456431" sldId="262"/>
        </pc:sldMkLst>
        <pc:picChg chg="mod">
          <ac:chgData name="jhoisy Borja" userId="8802de0479169da4" providerId="LiveId" clId="{7C9CD857-D9E9-4DC4-94B0-6790F4ECB984}" dt="2025-06-17T19:25:32.796" v="130" actId="1076"/>
          <ac:picMkLst>
            <pc:docMk/>
            <pc:sldMk cId="3059456431" sldId="262"/>
            <ac:picMk id="9" creationId="{2C4B3B1E-3845-4560-A419-C1BF90D2F9DD}"/>
          </ac:picMkLst>
        </pc:picChg>
      </pc:sldChg>
      <pc:sldChg chg="modSp">
        <pc:chgData name="jhoisy Borja" userId="8802de0479169da4" providerId="LiveId" clId="{7C9CD857-D9E9-4DC4-94B0-6790F4ECB984}" dt="2025-06-17T20:52:18.357" v="310" actId="20577"/>
        <pc:sldMkLst>
          <pc:docMk/>
          <pc:sldMk cId="1920296123" sldId="285"/>
        </pc:sldMkLst>
        <pc:spChg chg="mod">
          <ac:chgData name="jhoisy Borja" userId="8802de0479169da4" providerId="LiveId" clId="{7C9CD857-D9E9-4DC4-94B0-6790F4ECB984}" dt="2025-06-17T20:40:41.639" v="186" actId="20577"/>
          <ac:spMkLst>
            <pc:docMk/>
            <pc:sldMk cId="1920296123" sldId="285"/>
            <ac:spMk id="2" creationId="{00000000-0000-0000-0000-000000000000}"/>
          </ac:spMkLst>
        </pc:spChg>
        <pc:spChg chg="mod">
          <ac:chgData name="jhoisy Borja" userId="8802de0479169da4" providerId="LiveId" clId="{7C9CD857-D9E9-4DC4-94B0-6790F4ECB984}" dt="2025-06-17T20:46:45.016" v="250" actId="20577"/>
          <ac:spMkLst>
            <pc:docMk/>
            <pc:sldMk cId="1920296123" sldId="285"/>
            <ac:spMk id="17" creationId="{00000000-0000-0000-0000-000000000000}"/>
          </ac:spMkLst>
        </pc:spChg>
        <pc:spChg chg="mod">
          <ac:chgData name="jhoisy Borja" userId="8802de0479169da4" providerId="LiveId" clId="{7C9CD857-D9E9-4DC4-94B0-6790F4ECB984}" dt="2025-06-17T20:46:08.384" v="242" actId="20577"/>
          <ac:spMkLst>
            <pc:docMk/>
            <pc:sldMk cId="1920296123" sldId="285"/>
            <ac:spMk id="18" creationId="{00000000-0000-0000-0000-000000000000}"/>
          </ac:spMkLst>
        </pc:spChg>
        <pc:spChg chg="mod">
          <ac:chgData name="jhoisy Borja" userId="8802de0479169da4" providerId="LiveId" clId="{7C9CD857-D9E9-4DC4-94B0-6790F4ECB984}" dt="2025-06-17T20:47:33.875" v="266" actId="20577"/>
          <ac:spMkLst>
            <pc:docMk/>
            <pc:sldMk cId="1920296123" sldId="285"/>
            <ac:spMk id="19" creationId="{00000000-0000-0000-0000-000000000000}"/>
          </ac:spMkLst>
        </pc:spChg>
        <pc:spChg chg="mod">
          <ac:chgData name="jhoisy Borja" userId="8802de0479169da4" providerId="LiveId" clId="{7C9CD857-D9E9-4DC4-94B0-6790F4ECB984}" dt="2025-06-17T20:52:04.835" v="295" actId="20577"/>
          <ac:spMkLst>
            <pc:docMk/>
            <pc:sldMk cId="1920296123" sldId="285"/>
            <ac:spMk id="21" creationId="{00000000-0000-0000-0000-000000000000}"/>
          </ac:spMkLst>
        </pc:spChg>
        <pc:spChg chg="mod">
          <ac:chgData name="jhoisy Borja" userId="8802de0479169da4" providerId="LiveId" clId="{7C9CD857-D9E9-4DC4-94B0-6790F4ECB984}" dt="2025-06-17T20:52:18.357" v="310" actId="20577"/>
          <ac:spMkLst>
            <pc:docMk/>
            <pc:sldMk cId="1920296123" sldId="285"/>
            <ac:spMk id="22" creationId="{00000000-0000-0000-0000-000000000000}"/>
          </ac:spMkLst>
        </pc:spChg>
      </pc:sldChg>
      <pc:sldChg chg="modSp">
        <pc:chgData name="jhoisy Borja" userId="8802de0479169da4" providerId="LiveId" clId="{7C9CD857-D9E9-4DC4-94B0-6790F4ECB984}" dt="2025-06-17T21:03:33.429" v="312" actId="13926"/>
        <pc:sldMkLst>
          <pc:docMk/>
          <pc:sldMk cId="1564381035" sldId="286"/>
        </pc:sldMkLst>
        <pc:spChg chg="mod">
          <ac:chgData name="jhoisy Borja" userId="8802de0479169da4" providerId="LiveId" clId="{7C9CD857-D9E9-4DC4-94B0-6790F4ECB984}" dt="2025-06-17T21:02:58.391" v="311" actId="13926"/>
          <ac:spMkLst>
            <pc:docMk/>
            <pc:sldMk cId="1564381035" sldId="286"/>
            <ac:spMk id="2" creationId="{00000000-0000-0000-0000-000000000000}"/>
          </ac:spMkLst>
        </pc:spChg>
        <pc:spChg chg="mod">
          <ac:chgData name="jhoisy Borja" userId="8802de0479169da4" providerId="LiveId" clId="{7C9CD857-D9E9-4DC4-94B0-6790F4ECB984}" dt="2025-06-17T21:03:33.429" v="312" actId="13926"/>
          <ac:spMkLst>
            <pc:docMk/>
            <pc:sldMk cId="1564381035" sldId="286"/>
            <ac:spMk id="17" creationId="{00000000-0000-0000-0000-000000000000}"/>
          </ac:spMkLst>
        </pc:spChg>
      </pc:sldChg>
      <pc:sldChg chg="delSp modSp delAnim">
        <pc:chgData name="jhoisy Borja" userId="8802de0479169da4" providerId="LiveId" clId="{7C9CD857-D9E9-4DC4-94B0-6790F4ECB984}" dt="2025-06-17T19:47:27.762" v="168" actId="1076"/>
        <pc:sldMkLst>
          <pc:docMk/>
          <pc:sldMk cId="2189292452" sldId="287"/>
        </pc:sldMkLst>
        <pc:spChg chg="mod">
          <ac:chgData name="jhoisy Borja" userId="8802de0479169da4" providerId="LiveId" clId="{7C9CD857-D9E9-4DC4-94B0-6790F4ECB984}" dt="2025-06-17T19:39:53.436" v="142" actId="20577"/>
          <ac:spMkLst>
            <pc:docMk/>
            <pc:sldMk cId="2189292452" sldId="287"/>
            <ac:spMk id="2" creationId="{00000000-0000-0000-0000-000000000000}"/>
          </ac:spMkLst>
        </pc:spChg>
        <pc:spChg chg="mod">
          <ac:chgData name="jhoisy Borja" userId="8802de0479169da4" providerId="LiveId" clId="{7C9CD857-D9E9-4DC4-94B0-6790F4ECB984}" dt="2025-06-17T19:47:27.762" v="168" actId="1076"/>
          <ac:spMkLst>
            <pc:docMk/>
            <pc:sldMk cId="2189292452" sldId="287"/>
            <ac:spMk id="17" creationId="{00000000-0000-0000-0000-000000000000}"/>
          </ac:spMkLst>
        </pc:spChg>
        <pc:spChg chg="mod">
          <ac:chgData name="jhoisy Borja" userId="8802de0479169da4" providerId="LiveId" clId="{7C9CD857-D9E9-4DC4-94B0-6790F4ECB984}" dt="2025-06-17T19:42:07.943" v="154" actId="20577"/>
          <ac:spMkLst>
            <pc:docMk/>
            <pc:sldMk cId="2189292452" sldId="287"/>
            <ac:spMk id="18" creationId="{00000000-0000-0000-0000-000000000000}"/>
          </ac:spMkLst>
        </pc:spChg>
        <pc:spChg chg="del mod">
          <ac:chgData name="jhoisy Borja" userId="8802de0479169da4" providerId="LiveId" clId="{7C9CD857-D9E9-4DC4-94B0-6790F4ECB984}" dt="2025-06-17T19:47:15.038" v="166" actId="478"/>
          <ac:spMkLst>
            <pc:docMk/>
            <pc:sldMk cId="2189292452" sldId="287"/>
            <ac:spMk id="19" creationId="{00000000-0000-0000-0000-000000000000}"/>
          </ac:spMkLst>
        </pc:spChg>
      </pc:sldChg>
      <pc:sldChg chg="delSp modSp modAnim">
        <pc:chgData name="jhoisy Borja" userId="8802de0479169da4" providerId="LiveId" clId="{7C9CD857-D9E9-4DC4-94B0-6790F4ECB984}" dt="2025-06-17T21:33:51.046" v="332" actId="478"/>
        <pc:sldMkLst>
          <pc:docMk/>
          <pc:sldMk cId="4123494325" sldId="292"/>
        </pc:sldMkLst>
        <pc:spChg chg="mod">
          <ac:chgData name="jhoisy Borja" userId="8802de0479169da4" providerId="LiveId" clId="{7C9CD857-D9E9-4DC4-94B0-6790F4ECB984}" dt="2025-06-17T21:32:18.849" v="328" actId="20577"/>
          <ac:spMkLst>
            <pc:docMk/>
            <pc:sldMk cId="4123494325" sldId="292"/>
            <ac:spMk id="2" creationId="{00000000-0000-0000-0000-000000000000}"/>
          </ac:spMkLst>
        </pc:spChg>
        <pc:picChg chg="del">
          <ac:chgData name="jhoisy Borja" userId="8802de0479169da4" providerId="LiveId" clId="{7C9CD857-D9E9-4DC4-94B0-6790F4ECB984}" dt="2025-06-17T21:33:45.246" v="329" actId="478"/>
          <ac:picMkLst>
            <pc:docMk/>
            <pc:sldMk cId="4123494325" sldId="292"/>
            <ac:picMk id="6" creationId="{00000000-0000-0000-0000-000000000000}"/>
          </ac:picMkLst>
        </pc:picChg>
        <pc:picChg chg="del">
          <ac:chgData name="jhoisy Borja" userId="8802de0479169da4" providerId="LiveId" clId="{7C9CD857-D9E9-4DC4-94B0-6790F4ECB984}" dt="2025-06-17T21:33:46.997" v="330" actId="478"/>
          <ac:picMkLst>
            <pc:docMk/>
            <pc:sldMk cId="4123494325" sldId="292"/>
            <ac:picMk id="9" creationId="{00000000-0000-0000-0000-000000000000}"/>
          </ac:picMkLst>
        </pc:picChg>
        <pc:picChg chg="del">
          <ac:chgData name="jhoisy Borja" userId="8802de0479169da4" providerId="LiveId" clId="{7C9CD857-D9E9-4DC4-94B0-6790F4ECB984}" dt="2025-06-17T21:33:49.334" v="331" actId="478"/>
          <ac:picMkLst>
            <pc:docMk/>
            <pc:sldMk cId="4123494325" sldId="292"/>
            <ac:picMk id="14" creationId="{00000000-0000-0000-0000-000000000000}"/>
          </ac:picMkLst>
        </pc:picChg>
        <pc:picChg chg="del">
          <ac:chgData name="jhoisy Borja" userId="8802de0479169da4" providerId="LiveId" clId="{7C9CD857-D9E9-4DC4-94B0-6790F4ECB984}" dt="2025-06-17T21:33:51.046" v="332" actId="478"/>
          <ac:picMkLst>
            <pc:docMk/>
            <pc:sldMk cId="4123494325" sldId="292"/>
            <ac:picMk id="16" creationId="{0FE4247F-AEE6-4176-9704-EBC5D3D7F2EB}"/>
          </ac:picMkLst>
        </pc:picChg>
      </pc:sldChg>
      <pc:sldChg chg="delSp modSp modAnim">
        <pc:chgData name="jhoisy Borja" userId="8802de0479169da4" providerId="LiveId" clId="{7C9CD857-D9E9-4DC4-94B0-6790F4ECB984}" dt="2025-06-17T22:32:33.806" v="689" actId="20577"/>
        <pc:sldMkLst>
          <pc:docMk/>
          <pc:sldMk cId="1591665474" sldId="293"/>
        </pc:sldMkLst>
        <pc:spChg chg="mod">
          <ac:chgData name="jhoisy Borja" userId="8802de0479169da4" providerId="LiveId" clId="{7C9CD857-D9E9-4DC4-94B0-6790F4ECB984}" dt="2025-06-17T22:32:33.806" v="689" actId="20577"/>
          <ac:spMkLst>
            <pc:docMk/>
            <pc:sldMk cId="1591665474" sldId="293"/>
            <ac:spMk id="2" creationId="{00000000-0000-0000-0000-000000000000}"/>
          </ac:spMkLst>
        </pc:spChg>
        <pc:picChg chg="del">
          <ac:chgData name="jhoisy Borja" userId="8802de0479169da4" providerId="LiveId" clId="{7C9CD857-D9E9-4DC4-94B0-6790F4ECB984}" dt="2025-06-17T22:32:21.972" v="686" actId="478"/>
          <ac:picMkLst>
            <pc:docMk/>
            <pc:sldMk cId="1591665474" sldId="293"/>
            <ac:picMk id="3" creationId="{00000000-0000-0000-0000-000000000000}"/>
          </ac:picMkLst>
        </pc:picChg>
        <pc:picChg chg="del">
          <ac:chgData name="jhoisy Borja" userId="8802de0479169da4" providerId="LiveId" clId="{7C9CD857-D9E9-4DC4-94B0-6790F4ECB984}" dt="2025-06-17T22:32:26.252" v="688" actId="478"/>
          <ac:picMkLst>
            <pc:docMk/>
            <pc:sldMk cId="1591665474" sldId="293"/>
            <ac:picMk id="4" creationId="{00000000-0000-0000-0000-000000000000}"/>
          </ac:picMkLst>
        </pc:picChg>
        <pc:picChg chg="del">
          <ac:chgData name="jhoisy Borja" userId="8802de0479169da4" providerId="LiveId" clId="{7C9CD857-D9E9-4DC4-94B0-6790F4ECB984}" dt="2025-06-17T22:32:24.170" v="687" actId="478"/>
          <ac:picMkLst>
            <pc:docMk/>
            <pc:sldMk cId="1591665474" sldId="293"/>
            <ac:picMk id="5" creationId="{00000000-0000-0000-0000-000000000000}"/>
          </ac:picMkLst>
        </pc:picChg>
      </pc:sldChg>
      <pc:sldChg chg="addSp delSp modSp delAnim modAnim">
        <pc:chgData name="jhoisy Borja" userId="8802de0479169da4" providerId="LiveId" clId="{7C9CD857-D9E9-4DC4-94B0-6790F4ECB984}" dt="2025-06-17T22:24:18.864" v="607" actId="2711"/>
        <pc:sldMkLst>
          <pc:docMk/>
          <pc:sldMk cId="1375882039" sldId="297"/>
        </pc:sldMkLst>
        <pc:spChg chg="add del mod">
          <ac:chgData name="jhoisy Borja" userId="8802de0479169da4" providerId="LiveId" clId="{7C9CD857-D9E9-4DC4-94B0-6790F4ECB984}" dt="2025-06-17T21:59:15.123" v="397"/>
          <ac:spMkLst>
            <pc:docMk/>
            <pc:sldMk cId="1375882039" sldId="297"/>
            <ac:spMk id="2" creationId="{C0147307-DD4B-405C-87A2-692486BF064C}"/>
          </ac:spMkLst>
        </pc:spChg>
        <pc:spChg chg="mod">
          <ac:chgData name="jhoisy Borja" userId="8802de0479169da4" providerId="LiveId" clId="{7C9CD857-D9E9-4DC4-94B0-6790F4ECB984}" dt="2025-06-17T22:24:07.671" v="606" actId="2711"/>
          <ac:spMkLst>
            <pc:docMk/>
            <pc:sldMk cId="1375882039" sldId="297"/>
            <ac:spMk id="4" creationId="{FC4A7564-4E34-4859-A741-48023F6BEADC}"/>
          </ac:spMkLst>
        </pc:spChg>
        <pc:spChg chg="add mod">
          <ac:chgData name="jhoisy Borja" userId="8802de0479169da4" providerId="LiveId" clId="{7C9CD857-D9E9-4DC4-94B0-6790F4ECB984}" dt="2025-06-17T22:00:26.051" v="411" actId="14100"/>
          <ac:spMkLst>
            <pc:docMk/>
            <pc:sldMk cId="1375882039" sldId="297"/>
            <ac:spMk id="6" creationId="{B6140ACE-0761-4D54-8E41-F8DFF0CD64AB}"/>
          </ac:spMkLst>
        </pc:spChg>
        <pc:spChg chg="add del mod">
          <ac:chgData name="jhoisy Borja" userId="8802de0479169da4" providerId="LiveId" clId="{7C9CD857-D9E9-4DC4-94B0-6790F4ECB984}" dt="2025-06-17T21:57:35.220" v="345" actId="478"/>
          <ac:spMkLst>
            <pc:docMk/>
            <pc:sldMk cId="1375882039" sldId="297"/>
            <ac:spMk id="13" creationId="{9DE6CF0A-C55B-4660-8D8C-42572548957B}"/>
          </ac:spMkLst>
        </pc:spChg>
        <pc:spChg chg="add mod">
          <ac:chgData name="jhoisy Borja" userId="8802de0479169da4" providerId="LiveId" clId="{7C9CD857-D9E9-4DC4-94B0-6790F4ECB984}" dt="2025-06-17T22:24:18.864" v="607" actId="2711"/>
          <ac:spMkLst>
            <pc:docMk/>
            <pc:sldMk cId="1375882039" sldId="297"/>
            <ac:spMk id="14" creationId="{00329AAF-8002-493A-BBDE-DCCADEB46424}"/>
          </ac:spMkLst>
        </pc:spChg>
        <pc:graphicFrameChg chg="add del modGraphic">
          <ac:chgData name="jhoisy Borja" userId="8802de0479169da4" providerId="LiveId" clId="{7C9CD857-D9E9-4DC4-94B0-6790F4ECB984}" dt="2025-06-17T22:18:41.938" v="579"/>
          <ac:graphicFrameMkLst>
            <pc:docMk/>
            <pc:sldMk cId="1375882039" sldId="297"/>
            <ac:graphicFrameMk id="15" creationId="{FA243396-5F1D-4A59-8063-2B705BF2DF17}"/>
          </ac:graphicFrameMkLst>
        </pc:graphicFrameChg>
        <pc:picChg chg="del">
          <ac:chgData name="jhoisy Borja" userId="8802de0479169da4" providerId="LiveId" clId="{7C9CD857-D9E9-4DC4-94B0-6790F4ECB984}" dt="2025-06-17T22:10:36.969" v="435" actId="478"/>
          <ac:picMkLst>
            <pc:docMk/>
            <pc:sldMk cId="1375882039" sldId="297"/>
            <ac:picMk id="3" creationId="{D650AADE-8EBF-42D7-9B72-D5D0AF1530E5}"/>
          </ac:picMkLst>
        </pc:picChg>
        <pc:picChg chg="del">
          <ac:chgData name="jhoisy Borja" userId="8802de0479169da4" providerId="LiveId" clId="{7C9CD857-D9E9-4DC4-94B0-6790F4ECB984}" dt="2025-06-17T22:10:38.710" v="436" actId="478"/>
          <ac:picMkLst>
            <pc:docMk/>
            <pc:sldMk cId="1375882039" sldId="297"/>
            <ac:picMk id="12" creationId="{E2A6A763-FC40-46E8-BA62-A43AD7DC1CBF}"/>
          </ac:picMkLst>
        </pc:picChg>
      </pc:sldChg>
      <pc:sldChg chg="modSp modAnim">
        <pc:chgData name="jhoisy Borja" userId="8802de0479169da4" providerId="LiveId" clId="{7C9CD857-D9E9-4DC4-94B0-6790F4ECB984}" dt="2025-06-17T15:41:21.794" v="1" actId="27636"/>
        <pc:sldMkLst>
          <pc:docMk/>
          <pc:sldMk cId="3246484541" sldId="300"/>
        </pc:sldMkLst>
        <pc:spChg chg="mod">
          <ac:chgData name="jhoisy Borja" userId="8802de0479169da4" providerId="LiveId" clId="{7C9CD857-D9E9-4DC4-94B0-6790F4ECB984}" dt="2025-06-17T15:41:21.794" v="1" actId="27636"/>
          <ac:spMkLst>
            <pc:docMk/>
            <pc:sldMk cId="3246484541" sldId="300"/>
            <ac:spMk id="3" creationId="{CEEA5B42-4B99-A794-CF5A-C7A9EAA39249}"/>
          </ac:spMkLst>
        </pc:spChg>
      </pc:sldChg>
      <pc:sldChg chg="modSp modAnim">
        <pc:chgData name="jhoisy Borja" userId="8802de0479169da4" providerId="LiveId" clId="{7C9CD857-D9E9-4DC4-94B0-6790F4ECB984}" dt="2025-06-17T15:41:43.743" v="3" actId="27636"/>
        <pc:sldMkLst>
          <pc:docMk/>
          <pc:sldMk cId="309502324" sldId="301"/>
        </pc:sldMkLst>
        <pc:spChg chg="mod">
          <ac:chgData name="jhoisy Borja" userId="8802de0479169da4" providerId="LiveId" clId="{7C9CD857-D9E9-4DC4-94B0-6790F4ECB984}" dt="2025-06-17T15:41:43.743" v="3" actId="27636"/>
          <ac:spMkLst>
            <pc:docMk/>
            <pc:sldMk cId="309502324" sldId="301"/>
            <ac:spMk id="3" creationId="{B5A78A61-A8D5-1132-CAAF-CBB32F1D3130}"/>
          </ac:spMkLst>
        </pc:spChg>
      </pc:sldChg>
      <pc:sldChg chg="new add">
        <pc:chgData name="jhoisy Borja" userId="8802de0479169da4" providerId="LiveId" clId="{7C9CD857-D9E9-4DC4-94B0-6790F4ECB984}" dt="2025-06-17T21:18:02.551" v="314"/>
        <pc:sldMkLst>
          <pc:docMk/>
          <pc:sldMk cId="302407318" sldId="302"/>
        </pc:sldMkLst>
      </pc:sldChg>
      <pc:sldChg chg="del">
        <pc:chgData name="jhoisy Borja" userId="8802de0479169da4" providerId="LiveId" clId="{7C9CD857-D9E9-4DC4-94B0-6790F4ECB984}" dt="2025-06-17T15:41:53.231" v="4" actId="2696"/>
        <pc:sldMkLst>
          <pc:docMk/>
          <pc:sldMk cId="3706054215" sldId="302"/>
        </pc:sldMkLst>
      </pc:sldChg>
      <pc:sldChg chg="del">
        <pc:chgData name="jhoisy Borja" userId="8802de0479169da4" providerId="LiveId" clId="{7C9CD857-D9E9-4DC4-94B0-6790F4ECB984}" dt="2025-06-17T15:41:58.339" v="5" actId="2696"/>
        <pc:sldMkLst>
          <pc:docMk/>
          <pc:sldMk cId="3105105867" sldId="303"/>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HP\OneDrive\Escritorio\GADPRSJW\PRESUPUESTO%20Y%20POA%20%202021.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2496856867964843"/>
          <c:y val="2.2893006482660801E-2"/>
          <c:w val="0.77503143132035157"/>
          <c:h val="0.9771069935173391"/>
        </c:manualLayout>
      </c:layout>
      <c:pie3DChart>
        <c:varyColors val="1"/>
        <c:dLbls>
          <c:dLblPos val="ctr"/>
          <c:showLegendKey val="0"/>
          <c:showVal val="0"/>
          <c:showCatName val="0"/>
          <c:showSerName val="0"/>
          <c:showPercent val="1"/>
          <c:showBubbleSize val="0"/>
          <c:showLeaderLines val="0"/>
        </c:dLbls>
      </c:pie3DChart>
      <c:spPr>
        <a:noFill/>
        <a:ln>
          <a:noFill/>
        </a:ln>
        <a:effectLst/>
      </c:spPr>
    </c:plotArea>
    <c:legend>
      <c:legendPos val="r"/>
      <c:layout>
        <c:manualLayout>
          <c:xMode val="edge"/>
          <c:yMode val="edge"/>
          <c:x val="5.354497229574701E-3"/>
          <c:y val="0.39682567477716013"/>
          <c:w val="0.21378989627453479"/>
          <c:h val="0.4119552214310096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000" b="0" i="0" u="none" strike="noStrike" kern="1200" baseline="0">
              <a:solidFill>
                <a:schemeClr val="dk1"/>
              </a:solidFill>
              <a:latin typeface="+mn-lt"/>
              <a:ea typeface="+mn-ea"/>
              <a:cs typeface="+mn-cs"/>
            </a:defRPr>
          </a:pPr>
          <a:endParaRPr lang="es-US"/>
        </a:p>
      </c:txPr>
    </c:legend>
    <c:plotVisOnly val="1"/>
    <c:dispBlanksAs val="gap"/>
    <c:showDLblsOverMax val="0"/>
  </c:chart>
  <c:spPr>
    <a:noFill/>
    <a:ln w="15875" cap="flat" cmpd="sng" algn="ctr">
      <a:noFill/>
      <a:prstDash val="solid"/>
      <a:round/>
    </a:ln>
    <a:effectLst/>
  </c:spPr>
  <c:txPr>
    <a:bodyPr/>
    <a:lstStyle/>
    <a:p>
      <a:pPr>
        <a:defRPr>
          <a:solidFill>
            <a:schemeClr val="dk1"/>
          </a:solidFill>
          <a:latin typeface="+mn-lt"/>
          <a:ea typeface="+mn-ea"/>
          <a:cs typeface="+mn-cs"/>
        </a:defRPr>
      </a:pPr>
      <a:endParaRPr lang="es-US"/>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4">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00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4342818" cy="345684"/>
          </a:xfrm>
          <a:prstGeom prst="rect">
            <a:avLst/>
          </a:prstGeom>
        </p:spPr>
        <p:txBody>
          <a:bodyPr vert="horz" lIns="96634" tIns="48317" rIns="96634" bIns="48317" rtlCol="0"/>
          <a:lstStyle>
            <a:lvl1pPr algn="l">
              <a:defRPr sz="1300"/>
            </a:lvl1pPr>
          </a:lstStyle>
          <a:p>
            <a:endParaRPr lang="es-EC"/>
          </a:p>
        </p:txBody>
      </p:sp>
      <p:sp>
        <p:nvSpPr>
          <p:cNvPr id="3" name="Marcador de fecha 2"/>
          <p:cNvSpPr>
            <a:spLocks noGrp="1"/>
          </p:cNvSpPr>
          <p:nvPr>
            <p:ph type="dt" sz="quarter" idx="1"/>
          </p:nvPr>
        </p:nvSpPr>
        <p:spPr>
          <a:xfrm>
            <a:off x="5676751" y="1"/>
            <a:ext cx="4342818" cy="345684"/>
          </a:xfrm>
          <a:prstGeom prst="rect">
            <a:avLst/>
          </a:prstGeom>
        </p:spPr>
        <p:txBody>
          <a:bodyPr vert="horz" lIns="96634" tIns="48317" rIns="96634" bIns="48317" rtlCol="0"/>
          <a:lstStyle>
            <a:lvl1pPr algn="r">
              <a:defRPr sz="1300"/>
            </a:lvl1pPr>
          </a:lstStyle>
          <a:p>
            <a:fld id="{4BF3A53F-9D30-439B-BDDB-13D0416CF9B5}" type="datetimeFigureOut">
              <a:rPr lang="es-EC" smtClean="0"/>
              <a:t>21/5/2026</a:t>
            </a:fld>
            <a:endParaRPr lang="es-EC"/>
          </a:p>
        </p:txBody>
      </p:sp>
      <p:sp>
        <p:nvSpPr>
          <p:cNvPr id="4" name="Marcador de pie de página 3"/>
          <p:cNvSpPr>
            <a:spLocks noGrp="1"/>
          </p:cNvSpPr>
          <p:nvPr>
            <p:ph type="ftr" sz="quarter" idx="2"/>
          </p:nvPr>
        </p:nvSpPr>
        <p:spPr>
          <a:xfrm>
            <a:off x="0" y="6544067"/>
            <a:ext cx="4342818" cy="345683"/>
          </a:xfrm>
          <a:prstGeom prst="rect">
            <a:avLst/>
          </a:prstGeom>
        </p:spPr>
        <p:txBody>
          <a:bodyPr vert="horz" lIns="96634" tIns="48317" rIns="96634" bIns="48317" rtlCol="0" anchor="b"/>
          <a:lstStyle>
            <a:lvl1pPr algn="l">
              <a:defRPr sz="1300"/>
            </a:lvl1pPr>
          </a:lstStyle>
          <a:p>
            <a:endParaRPr lang="es-EC"/>
          </a:p>
        </p:txBody>
      </p:sp>
      <p:sp>
        <p:nvSpPr>
          <p:cNvPr id="5" name="Marcador de número de diapositiva 4"/>
          <p:cNvSpPr>
            <a:spLocks noGrp="1"/>
          </p:cNvSpPr>
          <p:nvPr>
            <p:ph type="sldNum" sz="quarter" idx="3"/>
          </p:nvPr>
        </p:nvSpPr>
        <p:spPr>
          <a:xfrm>
            <a:off x="5676751" y="6544067"/>
            <a:ext cx="4342818" cy="345683"/>
          </a:xfrm>
          <a:prstGeom prst="rect">
            <a:avLst/>
          </a:prstGeom>
        </p:spPr>
        <p:txBody>
          <a:bodyPr vert="horz" lIns="96634" tIns="48317" rIns="96634" bIns="48317" rtlCol="0" anchor="b"/>
          <a:lstStyle>
            <a:lvl1pPr algn="r">
              <a:defRPr sz="1300"/>
            </a:lvl1pPr>
          </a:lstStyle>
          <a:p>
            <a:fld id="{2AD66A10-7EF2-4955-BD3B-64D5D163FBAE}" type="slidenum">
              <a:rPr lang="es-EC" smtClean="0"/>
              <a:t>‹Nº›</a:t>
            </a:fld>
            <a:endParaRPr lang="es-EC"/>
          </a:p>
        </p:txBody>
      </p:sp>
    </p:spTree>
    <p:extLst>
      <p:ext uri="{BB962C8B-B14F-4D97-AF65-F5344CB8AC3E}">
        <p14:creationId xmlns:p14="http://schemas.microsoft.com/office/powerpoint/2010/main" val="33809487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1"/>
            <a:ext cx="4342818" cy="345684"/>
          </a:xfrm>
          <a:prstGeom prst="rect">
            <a:avLst/>
          </a:prstGeom>
        </p:spPr>
        <p:txBody>
          <a:bodyPr vert="horz" lIns="96634" tIns="48317" rIns="96634" bIns="48317" rtlCol="0"/>
          <a:lstStyle>
            <a:lvl1pPr algn="l">
              <a:defRPr sz="1300"/>
            </a:lvl1pPr>
          </a:lstStyle>
          <a:p>
            <a:endParaRPr lang="es-EC"/>
          </a:p>
        </p:txBody>
      </p:sp>
      <p:sp>
        <p:nvSpPr>
          <p:cNvPr id="3" name="Marcador de fecha 2"/>
          <p:cNvSpPr>
            <a:spLocks noGrp="1"/>
          </p:cNvSpPr>
          <p:nvPr>
            <p:ph type="dt" idx="1"/>
          </p:nvPr>
        </p:nvSpPr>
        <p:spPr>
          <a:xfrm>
            <a:off x="5676751" y="1"/>
            <a:ext cx="4342818" cy="345684"/>
          </a:xfrm>
          <a:prstGeom prst="rect">
            <a:avLst/>
          </a:prstGeom>
        </p:spPr>
        <p:txBody>
          <a:bodyPr vert="horz" lIns="96634" tIns="48317" rIns="96634" bIns="48317" rtlCol="0"/>
          <a:lstStyle>
            <a:lvl1pPr algn="r">
              <a:defRPr sz="1300"/>
            </a:lvl1pPr>
          </a:lstStyle>
          <a:p>
            <a:fld id="{EA9B67C7-1A37-4428-AD07-A956676C9EE4}" type="datetimeFigureOut">
              <a:rPr lang="es-EC" smtClean="0"/>
              <a:t>21/5/2026</a:t>
            </a:fld>
            <a:endParaRPr lang="es-EC"/>
          </a:p>
        </p:txBody>
      </p:sp>
      <p:sp>
        <p:nvSpPr>
          <p:cNvPr id="4" name="Marcador de imagen de diapositiva 3"/>
          <p:cNvSpPr>
            <a:spLocks noGrp="1" noRot="1" noChangeAspect="1"/>
          </p:cNvSpPr>
          <p:nvPr>
            <p:ph type="sldImg" idx="2"/>
          </p:nvPr>
        </p:nvSpPr>
        <p:spPr>
          <a:xfrm>
            <a:off x="2944813" y="862013"/>
            <a:ext cx="4132262" cy="2324100"/>
          </a:xfrm>
          <a:prstGeom prst="rect">
            <a:avLst/>
          </a:prstGeom>
          <a:noFill/>
          <a:ln w="12700">
            <a:solidFill>
              <a:prstClr val="black"/>
            </a:solidFill>
          </a:ln>
        </p:spPr>
        <p:txBody>
          <a:bodyPr vert="horz" lIns="96634" tIns="48317" rIns="96634" bIns="48317" rtlCol="0" anchor="ctr"/>
          <a:lstStyle/>
          <a:p>
            <a:endParaRPr lang="es-EC"/>
          </a:p>
        </p:txBody>
      </p:sp>
      <p:sp>
        <p:nvSpPr>
          <p:cNvPr id="5" name="Marcador de notas 4"/>
          <p:cNvSpPr>
            <a:spLocks noGrp="1"/>
          </p:cNvSpPr>
          <p:nvPr>
            <p:ph type="body" sz="quarter" idx="3"/>
          </p:nvPr>
        </p:nvSpPr>
        <p:spPr>
          <a:xfrm>
            <a:off x="1002189" y="3315691"/>
            <a:ext cx="8017510" cy="2712840"/>
          </a:xfrm>
          <a:prstGeom prst="rect">
            <a:avLst/>
          </a:prstGeom>
        </p:spPr>
        <p:txBody>
          <a:bodyPr vert="horz" lIns="96634" tIns="48317" rIns="96634" bIns="48317"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6544067"/>
            <a:ext cx="4342818" cy="345683"/>
          </a:xfrm>
          <a:prstGeom prst="rect">
            <a:avLst/>
          </a:prstGeom>
        </p:spPr>
        <p:txBody>
          <a:bodyPr vert="horz" lIns="96634" tIns="48317" rIns="96634" bIns="48317" rtlCol="0" anchor="b"/>
          <a:lstStyle>
            <a:lvl1pPr algn="l">
              <a:defRPr sz="1300"/>
            </a:lvl1pPr>
          </a:lstStyle>
          <a:p>
            <a:endParaRPr lang="es-EC"/>
          </a:p>
        </p:txBody>
      </p:sp>
      <p:sp>
        <p:nvSpPr>
          <p:cNvPr id="7" name="Marcador de número de diapositiva 6"/>
          <p:cNvSpPr>
            <a:spLocks noGrp="1"/>
          </p:cNvSpPr>
          <p:nvPr>
            <p:ph type="sldNum" sz="quarter" idx="5"/>
          </p:nvPr>
        </p:nvSpPr>
        <p:spPr>
          <a:xfrm>
            <a:off x="5676751" y="6544067"/>
            <a:ext cx="4342818" cy="345683"/>
          </a:xfrm>
          <a:prstGeom prst="rect">
            <a:avLst/>
          </a:prstGeom>
        </p:spPr>
        <p:txBody>
          <a:bodyPr vert="horz" lIns="96634" tIns="48317" rIns="96634" bIns="48317" rtlCol="0" anchor="b"/>
          <a:lstStyle>
            <a:lvl1pPr algn="r">
              <a:defRPr sz="1300"/>
            </a:lvl1pPr>
          </a:lstStyle>
          <a:p>
            <a:fld id="{42B0C838-4759-4FF9-8B73-6EE0A79D61E4}" type="slidenum">
              <a:rPr lang="es-EC" smtClean="0"/>
              <a:t>‹Nº›</a:t>
            </a:fld>
            <a:endParaRPr lang="es-EC"/>
          </a:p>
        </p:txBody>
      </p:sp>
    </p:spTree>
    <p:extLst>
      <p:ext uri="{BB962C8B-B14F-4D97-AF65-F5344CB8AC3E}">
        <p14:creationId xmlns:p14="http://schemas.microsoft.com/office/powerpoint/2010/main" val="3273355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5A069CB8-F204-4D06-B913-C5A26A89888A}" type="datetimeFigureOut">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5163109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DC5B261-8843-42D1-AAFC-05E20E2D9B97}" type="datetimeFigureOut">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134625912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5DC5B261-8843-42D1-AAFC-05E20E2D9B97}" type="datetimeFigureOut">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130350763"/>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DC5B261-8843-42D1-AAFC-05E20E2D9B97}" type="datetimeFigureOut">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1668894072"/>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DC5B261-8843-42D1-AAFC-05E20E2D9B97}" type="datetimeFigureOut">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89894069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5DC5B261-8843-42D1-AAFC-05E20E2D9B97}" type="datetimeFigureOut">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3621264637"/>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0B6E300-0A13-4A81-945A-7333C271A069}" type="datetimeFigureOut">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014997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4671962-1EA4-46E7-BCB0-F36CE46D1A59}" type="datetimeFigureOut">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7023794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D30BB376-B19C-488D-ABEB-03C7E6E9E3E0}" type="datetimeFigureOut">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29637A9-119A-49DA-BD12-AAC58B377D80}" type="slidenum">
              <a:rPr lang="en-US" smtClean="0"/>
              <a:t>‹Nº›</a:t>
            </a:fld>
            <a:endParaRPr lang="en-US" dirty="0"/>
          </a:p>
        </p:txBody>
      </p:sp>
    </p:spTree>
    <p:extLst>
      <p:ext uri="{BB962C8B-B14F-4D97-AF65-F5344CB8AC3E}">
        <p14:creationId xmlns:p14="http://schemas.microsoft.com/office/powerpoint/2010/main" val="18068255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486F077B-A50F-4D64-8574-E2D6A98A5553}" type="datetimeFigureOut">
              <a:rPr lang="en-US" smtClean="0"/>
              <a:t>5/21/2026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40338617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7D9E2A62-1983-43A1-A163-D8AA46534C80}" type="datetimeFigureOut">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336649830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98F3E3B-34E3-4345-B2A1-994B83598A9C}" type="datetimeFigureOut">
              <a:rPr lang="en-US" smtClean="0"/>
              <a:t>5/21/2026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2854660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D816C96-82A1-4D77-8ADA-627AC6FE3D65}" type="datetimeFigureOut">
              <a:rPr lang="en-US" smtClean="0"/>
              <a:t>5/21/2026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9380272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102C1E-28F2-47E9-802D-339E64E2F920}" type="datetimeFigureOut">
              <a:rPr lang="en-US" smtClean="0"/>
              <a:t>5/21/2026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2482291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24271A48-F18A-45B3-BC05-1E27DA3F88AF}" type="datetimeFigureOut">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439497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65B747F8-9654-4282-85D2-65F41AAE7A75}" type="datetimeFigureOut">
              <a:rPr lang="en-US" smtClean="0"/>
              <a:t>5/21/2026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FAB73BC-B049-4115-A692-8D63A059BFB8}" type="slidenum">
              <a:rPr lang="en-US" smtClean="0"/>
              <a:t>‹Nº›</a:t>
            </a:fld>
            <a:endParaRPr lang="en-US" dirty="0"/>
          </a:p>
        </p:txBody>
      </p:sp>
    </p:spTree>
    <p:extLst>
      <p:ext uri="{BB962C8B-B14F-4D97-AF65-F5344CB8AC3E}">
        <p14:creationId xmlns:p14="http://schemas.microsoft.com/office/powerpoint/2010/main" val="16476612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5DC5B261-8843-42D1-AAFC-05E20E2D9B97}" type="datetimeFigureOut">
              <a:rPr lang="en-US" smtClean="0"/>
              <a:t>5/21/2026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FAB73BC-B049-4115-A692-8D63A059BFB8}" type="slidenum">
              <a:rPr lang="en-US" smtClean="0"/>
              <a:pPr/>
              <a:t>‹Nº›</a:t>
            </a:fld>
            <a:endParaRPr lang="en-US" dirty="0"/>
          </a:p>
        </p:txBody>
      </p:sp>
    </p:spTree>
    <p:extLst>
      <p:ext uri="{BB962C8B-B14F-4D97-AF65-F5344CB8AC3E}">
        <p14:creationId xmlns:p14="http://schemas.microsoft.com/office/powerpoint/2010/main" val="2025877154"/>
      </p:ext>
    </p:extLst>
  </p:cSld>
  <p:clrMap bg1="lt1" tx1="dk1" bg2="lt2" tx2="dk2" accent1="accent1" accent2="accent2" accent3="accent3" accent4="accent4" accent5="accent5" accent6="accent6" hlink="hlink" folHlink="folHlink"/>
  <p:sldLayoutIdLst>
    <p:sldLayoutId id="2147484178" r:id="rId1"/>
    <p:sldLayoutId id="2147484179" r:id="rId2"/>
    <p:sldLayoutId id="2147484180" r:id="rId3"/>
    <p:sldLayoutId id="2147484181" r:id="rId4"/>
    <p:sldLayoutId id="2147484182" r:id="rId5"/>
    <p:sldLayoutId id="2147484183" r:id="rId6"/>
    <p:sldLayoutId id="2147484184" r:id="rId7"/>
    <p:sldLayoutId id="2147484185" r:id="rId8"/>
    <p:sldLayoutId id="2147484186" r:id="rId9"/>
    <p:sldLayoutId id="2147484187" r:id="rId10"/>
    <p:sldLayoutId id="2147484188" r:id="rId11"/>
    <p:sldLayoutId id="2147484189" r:id="rId12"/>
    <p:sldLayoutId id="2147484190" r:id="rId13"/>
    <p:sldLayoutId id="2147484191" r:id="rId14"/>
    <p:sldLayoutId id="2147484192" r:id="rId15"/>
    <p:sldLayoutId id="2147484193" r:id="rId16"/>
  </p:sldLayoutIdLst>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hf sldNum="0"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Layout" Target="../slideLayouts/slideLayout9.xml"/><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1.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1.jpeg"/><Relationship Id="rId5" Type="http://schemas.openxmlformats.org/officeDocument/2006/relationships/image" Target="../media/image3.png"/><Relationship Id="rId10" Type="http://schemas.openxmlformats.org/officeDocument/2006/relationships/image" Target="../media/image10.jpeg"/><Relationship Id="rId4" Type="http://schemas.microsoft.com/office/2007/relationships/hdphoto" Target="../media/hdphoto1.wdp"/><Relationship Id="rId9" Type="http://schemas.openxmlformats.org/officeDocument/2006/relationships/image" Target="../media/image9.jpeg"/><Relationship Id="rId14" Type="http://schemas.openxmlformats.org/officeDocument/2006/relationships/image" Target="../media/image14.jpeg"/></Relationships>
</file>

<file path=ppt/slides/_rels/slide12.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png"/><Relationship Id="rId7" Type="http://schemas.openxmlformats.org/officeDocument/2006/relationships/image" Target="../media/image15.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9.jpeg"/><Relationship Id="rId5" Type="http://schemas.openxmlformats.org/officeDocument/2006/relationships/image" Target="../media/image3.png"/><Relationship Id="rId10" Type="http://schemas.openxmlformats.org/officeDocument/2006/relationships/image" Target="../media/image18.jpeg"/><Relationship Id="rId4" Type="http://schemas.microsoft.com/office/2007/relationships/hdphoto" Target="../media/hdphoto1.wdp"/><Relationship Id="rId9" Type="http://schemas.openxmlformats.org/officeDocument/2006/relationships/image" Target="../media/image17.jpeg"/></Relationships>
</file>

<file path=ppt/slides/_rels/slide13.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png"/><Relationship Id="rId7" Type="http://schemas.openxmlformats.org/officeDocument/2006/relationships/image" Target="../media/image20.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24.jpeg"/><Relationship Id="rId5" Type="http://schemas.openxmlformats.org/officeDocument/2006/relationships/image" Target="../media/image3.png"/><Relationship Id="rId10" Type="http://schemas.openxmlformats.org/officeDocument/2006/relationships/image" Target="../media/image23.jpeg"/><Relationship Id="rId4" Type="http://schemas.microsoft.com/office/2007/relationships/hdphoto" Target="../media/hdphoto1.wdp"/><Relationship Id="rId9" Type="http://schemas.openxmlformats.org/officeDocument/2006/relationships/image" Target="../media/image22.jpe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1.png"/><Relationship Id="rId7"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28.png"/><Relationship Id="rId4" Type="http://schemas.microsoft.com/office/2007/relationships/hdphoto" Target="../media/hdphoto1.wdp"/><Relationship Id="rId9" Type="http://schemas.openxmlformats.org/officeDocument/2006/relationships/image" Target="../media/image27.png"/></Relationships>
</file>

<file path=ppt/slides/_rels/slide18.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image" Target="../media/image1.png"/><Relationship Id="rId7" Type="http://schemas.openxmlformats.org/officeDocument/2006/relationships/image" Target="../media/image29.jpe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32.png"/><Relationship Id="rId4" Type="http://schemas.microsoft.com/office/2007/relationships/hdphoto" Target="../media/hdphoto1.wdp"/><Relationship Id="rId9" Type="http://schemas.openxmlformats.org/officeDocument/2006/relationships/image" Target="../media/image31.png"/></Relationships>
</file>

<file path=ppt/slides/_rels/slide19.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1.png"/><Relationship Id="rId7" Type="http://schemas.openxmlformats.org/officeDocument/2006/relationships/image" Target="../media/image3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microsoft.com/office/2007/relationships/hdphoto" Target="../media/hdphoto3.wdp"/><Relationship Id="rId7"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1.png"/><Relationship Id="rId7" Type="http://schemas.openxmlformats.org/officeDocument/2006/relationships/image" Target="../media/image35.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38.png"/><Relationship Id="rId4" Type="http://schemas.microsoft.com/office/2007/relationships/hdphoto" Target="../media/hdphoto1.wdp"/><Relationship Id="rId9" Type="http://schemas.openxmlformats.org/officeDocument/2006/relationships/image" Target="../media/image37.png"/></Relationships>
</file>

<file path=ppt/slides/_rels/slide2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39.jpe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43.jpeg"/><Relationship Id="rId5" Type="http://schemas.openxmlformats.org/officeDocument/2006/relationships/image" Target="../media/image3.png"/><Relationship Id="rId10" Type="http://schemas.openxmlformats.org/officeDocument/2006/relationships/image" Target="../media/image42.jpeg"/><Relationship Id="rId4" Type="http://schemas.microsoft.com/office/2007/relationships/hdphoto" Target="../media/hdphoto1.wdp"/><Relationship Id="rId9" Type="http://schemas.openxmlformats.org/officeDocument/2006/relationships/image" Target="../media/image41.jpeg"/></Relationships>
</file>

<file path=ppt/slides/_rels/slide22.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png"/><Relationship Id="rId7" Type="http://schemas.openxmlformats.org/officeDocument/2006/relationships/image" Target="../media/image44.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8" Type="http://schemas.openxmlformats.org/officeDocument/2006/relationships/image" Target="../media/image48.jpeg"/><Relationship Id="rId3" Type="http://schemas.microsoft.com/office/2007/relationships/hdphoto" Target="../media/hdphoto1.wdp"/><Relationship Id="rId7" Type="http://schemas.openxmlformats.org/officeDocument/2006/relationships/image" Target="../media/image47.jpeg"/><Relationship Id="rId12" Type="http://schemas.openxmlformats.org/officeDocument/2006/relationships/image" Target="../media/image51.jpe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6.jpeg"/><Relationship Id="rId11" Type="http://schemas.openxmlformats.org/officeDocument/2006/relationships/image" Target="../media/image50.jpeg"/><Relationship Id="rId5" Type="http://schemas.microsoft.com/office/2007/relationships/hdphoto" Target="../media/hdphoto2.wdp"/><Relationship Id="rId10" Type="http://schemas.openxmlformats.org/officeDocument/2006/relationships/image" Target="../media/image49.jpeg"/><Relationship Id="rId4" Type="http://schemas.openxmlformats.org/officeDocument/2006/relationships/image" Target="../media/image3.png"/><Relationship Id="rId9"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1.png"/><Relationship Id="rId7" Type="http://schemas.openxmlformats.org/officeDocument/2006/relationships/image" Target="../media/image52.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55.png"/><Relationship Id="rId4" Type="http://schemas.microsoft.com/office/2007/relationships/hdphoto" Target="../media/hdphoto1.wdp"/><Relationship Id="rId9" Type="http://schemas.openxmlformats.org/officeDocument/2006/relationships/image" Target="../media/image54.png"/></Relationships>
</file>

<file path=ppt/slides/_rels/slide26.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1.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60.png"/><Relationship Id="rId5" Type="http://schemas.openxmlformats.org/officeDocument/2006/relationships/image" Target="../media/image3.png"/><Relationship Id="rId10" Type="http://schemas.openxmlformats.org/officeDocument/2006/relationships/image" Target="../media/image59.png"/><Relationship Id="rId4" Type="http://schemas.microsoft.com/office/2007/relationships/hdphoto" Target="../media/hdphoto1.wdp"/><Relationship Id="rId9" Type="http://schemas.openxmlformats.org/officeDocument/2006/relationships/image" Target="../media/image58.png"/></Relationships>
</file>

<file path=ppt/slides/_rels/slide27.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1.png"/><Relationship Id="rId7" Type="http://schemas.openxmlformats.org/officeDocument/2006/relationships/image" Target="../media/image62.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11" Type="http://schemas.openxmlformats.org/officeDocument/2006/relationships/image" Target="../media/image66.png"/><Relationship Id="rId5" Type="http://schemas.openxmlformats.org/officeDocument/2006/relationships/image" Target="../media/image3.png"/><Relationship Id="rId10" Type="http://schemas.openxmlformats.org/officeDocument/2006/relationships/image" Target="../media/image65.png"/><Relationship Id="rId4" Type="http://schemas.microsoft.com/office/2007/relationships/hdphoto" Target="../media/hdphoto1.wdp"/><Relationship Id="rId9" Type="http://schemas.openxmlformats.org/officeDocument/2006/relationships/image" Target="../media/image64.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29.xml.rels><?xml version="1.0" encoding="UTF-8" standalone="yes"?>
<Relationships xmlns="http://schemas.openxmlformats.org/package/2006/relationships"><Relationship Id="rId8" Type="http://schemas.openxmlformats.org/officeDocument/2006/relationships/image" Target="../media/image68.jpeg"/><Relationship Id="rId3" Type="http://schemas.openxmlformats.org/officeDocument/2006/relationships/image" Target="../media/image1.png"/><Relationship Id="rId7" Type="http://schemas.openxmlformats.org/officeDocument/2006/relationships/image" Target="../media/image67.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69.jpeg"/></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30.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1.png"/><Relationship Id="rId7" Type="http://schemas.openxmlformats.org/officeDocument/2006/relationships/image" Target="../media/image70.jpe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72.jpeg"/></Relationships>
</file>

<file path=ppt/slides/_rels/slide31.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1.png"/><Relationship Id="rId7" Type="http://schemas.openxmlformats.org/officeDocument/2006/relationships/image" Target="../media/image73.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33.xml.rels><?xml version="1.0" encoding="UTF-8" standalone="yes"?>
<Relationships xmlns="http://schemas.openxmlformats.org/package/2006/relationships"><Relationship Id="rId8" Type="http://schemas.openxmlformats.org/officeDocument/2006/relationships/image" Target="../media/image76.jpg"/><Relationship Id="rId3" Type="http://schemas.openxmlformats.org/officeDocument/2006/relationships/image" Target="../media/image1.png"/><Relationship Id="rId7" Type="http://schemas.openxmlformats.org/officeDocument/2006/relationships/image" Target="../media/image75.jp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77.jpg"/></Relationships>
</file>

<file path=ppt/slides/_rels/slide34.xml.rels><?xml version="1.0" encoding="UTF-8" standalone="yes"?>
<Relationships xmlns="http://schemas.openxmlformats.org/package/2006/relationships"><Relationship Id="rId8" Type="http://schemas.openxmlformats.org/officeDocument/2006/relationships/image" Target="../media/image79.jpg"/><Relationship Id="rId3" Type="http://schemas.openxmlformats.org/officeDocument/2006/relationships/image" Target="../media/image1.png"/><Relationship Id="rId7" Type="http://schemas.openxmlformats.org/officeDocument/2006/relationships/image" Target="../media/image78.jpg"/><Relationship Id="rId12" Type="http://schemas.openxmlformats.org/officeDocument/2006/relationships/image" Target="../media/image83.jp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82.jpg"/><Relationship Id="rId5" Type="http://schemas.openxmlformats.org/officeDocument/2006/relationships/image" Target="../media/image3.png"/><Relationship Id="rId10" Type="http://schemas.openxmlformats.org/officeDocument/2006/relationships/image" Target="../media/image81.jpg"/><Relationship Id="rId4" Type="http://schemas.microsoft.com/office/2007/relationships/hdphoto" Target="../media/hdphoto1.wdp"/><Relationship Id="rId9" Type="http://schemas.openxmlformats.org/officeDocument/2006/relationships/image" Target="../media/image80.jpg"/></Relationships>
</file>

<file path=ppt/slides/_rels/slide35.xml.rels><?xml version="1.0" encoding="UTF-8" standalone="yes"?>
<Relationships xmlns="http://schemas.openxmlformats.org/package/2006/relationships"><Relationship Id="rId8" Type="http://schemas.openxmlformats.org/officeDocument/2006/relationships/image" Target="../media/image85.jpg"/><Relationship Id="rId3" Type="http://schemas.openxmlformats.org/officeDocument/2006/relationships/image" Target="../media/image1.png"/><Relationship Id="rId7" Type="http://schemas.openxmlformats.org/officeDocument/2006/relationships/image" Target="../media/image84.jp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86.jpg"/></Relationships>
</file>

<file path=ppt/slides/_rels/slide36.xml.rels><?xml version="1.0" encoding="UTF-8" standalone="yes"?>
<Relationships xmlns="http://schemas.openxmlformats.org/package/2006/relationships"><Relationship Id="rId8" Type="http://schemas.openxmlformats.org/officeDocument/2006/relationships/image" Target="../media/image87.png"/><Relationship Id="rId13" Type="http://schemas.openxmlformats.org/officeDocument/2006/relationships/image" Target="../media/image92.jpeg"/><Relationship Id="rId3" Type="http://schemas.openxmlformats.org/officeDocument/2006/relationships/image" Target="../media/image1.png"/><Relationship Id="rId7" Type="http://schemas.microsoft.com/office/2007/relationships/hdphoto" Target="../media/hdphoto2.wdp"/><Relationship Id="rId12" Type="http://schemas.openxmlformats.org/officeDocument/2006/relationships/image" Target="../media/image91.jpe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90.jpeg"/><Relationship Id="rId5" Type="http://schemas.openxmlformats.org/officeDocument/2006/relationships/image" Target="../media/image2.png"/><Relationship Id="rId10" Type="http://schemas.openxmlformats.org/officeDocument/2006/relationships/image" Target="../media/image89.jpeg"/><Relationship Id="rId4" Type="http://schemas.microsoft.com/office/2007/relationships/hdphoto" Target="../media/hdphoto1.wdp"/><Relationship Id="rId9" Type="http://schemas.openxmlformats.org/officeDocument/2006/relationships/image" Target="../media/image88.png"/><Relationship Id="rId14" Type="http://schemas.openxmlformats.org/officeDocument/2006/relationships/image" Target="../media/image93.jpeg"/></Relationships>
</file>

<file path=ppt/slides/_rels/slide37.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image" Target="../media/image1.png"/><Relationship Id="rId7" Type="http://schemas.openxmlformats.org/officeDocument/2006/relationships/image" Target="../media/image94.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98.png"/><Relationship Id="rId5" Type="http://schemas.openxmlformats.org/officeDocument/2006/relationships/image" Target="../media/image3.png"/><Relationship Id="rId10" Type="http://schemas.openxmlformats.org/officeDocument/2006/relationships/image" Target="../media/image97.png"/><Relationship Id="rId4" Type="http://schemas.microsoft.com/office/2007/relationships/hdphoto" Target="../media/hdphoto1.wdp"/><Relationship Id="rId9" Type="http://schemas.openxmlformats.org/officeDocument/2006/relationships/image" Target="../media/image96.png"/></Relationships>
</file>

<file path=ppt/slides/_rels/slide38.xml.rels><?xml version="1.0" encoding="UTF-8" standalone="yes"?>
<Relationships xmlns="http://schemas.openxmlformats.org/package/2006/relationships"><Relationship Id="rId8" Type="http://schemas.openxmlformats.org/officeDocument/2006/relationships/image" Target="../media/image105.jpeg"/><Relationship Id="rId3" Type="http://schemas.openxmlformats.org/officeDocument/2006/relationships/image" Target="../media/image100.jpeg"/><Relationship Id="rId7" Type="http://schemas.openxmlformats.org/officeDocument/2006/relationships/image" Target="../media/image104.jpeg"/><Relationship Id="rId2" Type="http://schemas.openxmlformats.org/officeDocument/2006/relationships/image" Target="../media/image99.jpeg"/><Relationship Id="rId1" Type="http://schemas.openxmlformats.org/officeDocument/2006/relationships/slideLayout" Target="../slideLayouts/slideLayout7.xml"/><Relationship Id="rId6" Type="http://schemas.openxmlformats.org/officeDocument/2006/relationships/image" Target="../media/image103.jpeg"/><Relationship Id="rId5" Type="http://schemas.openxmlformats.org/officeDocument/2006/relationships/image" Target="../media/image102.jpeg"/><Relationship Id="rId4" Type="http://schemas.openxmlformats.org/officeDocument/2006/relationships/image" Target="../media/image101.jpeg"/><Relationship Id="rId9" Type="http://schemas.openxmlformats.org/officeDocument/2006/relationships/image" Target="../media/image106.jpeg"/></Relationships>
</file>

<file path=ppt/slides/_rels/slide39.xml.rels><?xml version="1.0" encoding="UTF-8" standalone="yes"?>
<Relationships xmlns="http://schemas.openxmlformats.org/package/2006/relationships"><Relationship Id="rId8" Type="http://schemas.openxmlformats.org/officeDocument/2006/relationships/image" Target="../media/image108.jpg"/><Relationship Id="rId13" Type="http://schemas.openxmlformats.org/officeDocument/2006/relationships/image" Target="../media/image113.jpg"/><Relationship Id="rId3" Type="http://schemas.openxmlformats.org/officeDocument/2006/relationships/image" Target="../media/image1.png"/><Relationship Id="rId7" Type="http://schemas.openxmlformats.org/officeDocument/2006/relationships/image" Target="../media/image107.jpg"/><Relationship Id="rId12" Type="http://schemas.openxmlformats.org/officeDocument/2006/relationships/image" Target="../media/image112.jp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11.jpg"/><Relationship Id="rId5" Type="http://schemas.openxmlformats.org/officeDocument/2006/relationships/image" Target="../media/image3.png"/><Relationship Id="rId15" Type="http://schemas.openxmlformats.org/officeDocument/2006/relationships/image" Target="../media/image115.jpg"/><Relationship Id="rId10" Type="http://schemas.openxmlformats.org/officeDocument/2006/relationships/image" Target="../media/image110.jpg"/><Relationship Id="rId4" Type="http://schemas.microsoft.com/office/2007/relationships/hdphoto" Target="../media/hdphoto1.wdp"/><Relationship Id="rId9" Type="http://schemas.openxmlformats.org/officeDocument/2006/relationships/image" Target="../media/image109.jpeg"/><Relationship Id="rId14" Type="http://schemas.openxmlformats.org/officeDocument/2006/relationships/image" Target="../media/image114.jpg"/></Relationships>
</file>

<file path=ppt/slides/_rels/slide4.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chart" Target="../charts/chart1.xml"/><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1.png"/></Relationships>
</file>

<file path=ppt/slides/_rels/slide40.xml.rels><?xml version="1.0" encoding="UTF-8" standalone="yes"?>
<Relationships xmlns="http://schemas.openxmlformats.org/package/2006/relationships"><Relationship Id="rId8" Type="http://schemas.openxmlformats.org/officeDocument/2006/relationships/image" Target="../media/image117.jpeg"/><Relationship Id="rId3" Type="http://schemas.openxmlformats.org/officeDocument/2006/relationships/image" Target="../media/image1.png"/><Relationship Id="rId7" Type="http://schemas.openxmlformats.org/officeDocument/2006/relationships/image" Target="../media/image116.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119.jpeg"/><Relationship Id="rId4" Type="http://schemas.microsoft.com/office/2007/relationships/hdphoto" Target="../media/hdphoto1.wdp"/><Relationship Id="rId9" Type="http://schemas.openxmlformats.org/officeDocument/2006/relationships/image" Target="../media/image118.jpeg"/></Relationships>
</file>

<file path=ppt/slides/_rels/slide41.xml.rels><?xml version="1.0" encoding="UTF-8" standalone="yes"?>
<Relationships xmlns="http://schemas.openxmlformats.org/package/2006/relationships"><Relationship Id="rId8" Type="http://schemas.openxmlformats.org/officeDocument/2006/relationships/image" Target="../media/image121.png"/><Relationship Id="rId3" Type="http://schemas.openxmlformats.org/officeDocument/2006/relationships/image" Target="../media/image1.png"/><Relationship Id="rId7" Type="http://schemas.openxmlformats.org/officeDocument/2006/relationships/image" Target="../media/image120.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8" Type="http://schemas.openxmlformats.org/officeDocument/2006/relationships/image" Target="../media/image123.jpg"/><Relationship Id="rId3" Type="http://schemas.openxmlformats.org/officeDocument/2006/relationships/image" Target="../media/image1.png"/><Relationship Id="rId7" Type="http://schemas.openxmlformats.org/officeDocument/2006/relationships/image" Target="../media/image122.jp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124.jpg"/></Relationships>
</file>

<file path=ppt/slides/_rels/slide44.xml.rels><?xml version="1.0" encoding="UTF-8" standalone="yes"?>
<Relationships xmlns="http://schemas.openxmlformats.org/package/2006/relationships"><Relationship Id="rId8" Type="http://schemas.openxmlformats.org/officeDocument/2006/relationships/image" Target="../media/image126.jpeg"/><Relationship Id="rId13" Type="http://schemas.openxmlformats.org/officeDocument/2006/relationships/image" Target="../media/image131.jpeg"/><Relationship Id="rId3" Type="http://schemas.openxmlformats.org/officeDocument/2006/relationships/image" Target="../media/image1.png"/><Relationship Id="rId7" Type="http://schemas.openxmlformats.org/officeDocument/2006/relationships/image" Target="../media/image125.jpeg"/><Relationship Id="rId12" Type="http://schemas.openxmlformats.org/officeDocument/2006/relationships/image" Target="../media/image130.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29.jpeg"/><Relationship Id="rId5" Type="http://schemas.openxmlformats.org/officeDocument/2006/relationships/image" Target="../media/image3.png"/><Relationship Id="rId10" Type="http://schemas.openxmlformats.org/officeDocument/2006/relationships/image" Target="../media/image128.jpeg"/><Relationship Id="rId4" Type="http://schemas.microsoft.com/office/2007/relationships/hdphoto" Target="../media/hdphoto1.wdp"/><Relationship Id="rId9" Type="http://schemas.openxmlformats.org/officeDocument/2006/relationships/image" Target="../media/image127.jpeg"/><Relationship Id="rId14" Type="http://schemas.openxmlformats.org/officeDocument/2006/relationships/image" Target="../media/image132.jpe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46.xml.rels><?xml version="1.0" encoding="UTF-8" standalone="yes"?>
<Relationships xmlns="http://schemas.openxmlformats.org/package/2006/relationships"><Relationship Id="rId8" Type="http://schemas.openxmlformats.org/officeDocument/2006/relationships/image" Target="../media/image134.jpg"/><Relationship Id="rId3" Type="http://schemas.openxmlformats.org/officeDocument/2006/relationships/image" Target="../media/image1.png"/><Relationship Id="rId7" Type="http://schemas.openxmlformats.org/officeDocument/2006/relationships/image" Target="../media/image133.jp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37.jpg"/><Relationship Id="rId5" Type="http://schemas.openxmlformats.org/officeDocument/2006/relationships/image" Target="../media/image3.png"/><Relationship Id="rId10" Type="http://schemas.openxmlformats.org/officeDocument/2006/relationships/image" Target="../media/image136.jpg"/><Relationship Id="rId4" Type="http://schemas.microsoft.com/office/2007/relationships/hdphoto" Target="../media/hdphoto1.wdp"/><Relationship Id="rId9" Type="http://schemas.openxmlformats.org/officeDocument/2006/relationships/image" Target="../media/image135.jpg"/></Relationships>
</file>

<file path=ppt/slides/_rels/slide47.xml.rels><?xml version="1.0" encoding="UTF-8" standalone="yes"?>
<Relationships xmlns="http://schemas.openxmlformats.org/package/2006/relationships"><Relationship Id="rId8" Type="http://schemas.openxmlformats.org/officeDocument/2006/relationships/image" Target="../media/image139.jpeg"/><Relationship Id="rId3" Type="http://schemas.openxmlformats.org/officeDocument/2006/relationships/image" Target="../media/image1.png"/><Relationship Id="rId7" Type="http://schemas.openxmlformats.org/officeDocument/2006/relationships/image" Target="../media/image138.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141.jpeg"/><Relationship Id="rId4" Type="http://schemas.microsoft.com/office/2007/relationships/hdphoto" Target="../media/hdphoto1.wdp"/><Relationship Id="rId9" Type="http://schemas.openxmlformats.org/officeDocument/2006/relationships/image" Target="../media/image140.jpeg"/></Relationships>
</file>

<file path=ppt/slides/_rels/slide48.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42.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49.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png"/><Relationship Id="rId7"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43.jpeg"/><Relationship Id="rId4" Type="http://schemas.microsoft.com/office/2007/relationships/hdphoto" Target="../media/hdphoto1.wdp"/><Relationship Id="rId9" Type="http://schemas.openxmlformats.org/officeDocument/2006/relationships/image" Target="../media/image144.jp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8" Type="http://schemas.openxmlformats.org/officeDocument/2006/relationships/image" Target="../media/image146.jpeg"/><Relationship Id="rId13" Type="http://schemas.openxmlformats.org/officeDocument/2006/relationships/image" Target="../media/image151.jpeg"/><Relationship Id="rId3" Type="http://schemas.openxmlformats.org/officeDocument/2006/relationships/image" Target="../media/image1.png"/><Relationship Id="rId7" Type="http://schemas.openxmlformats.org/officeDocument/2006/relationships/image" Target="../media/image145.jpeg"/><Relationship Id="rId12" Type="http://schemas.openxmlformats.org/officeDocument/2006/relationships/image" Target="../media/image150.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49.jpeg"/><Relationship Id="rId5" Type="http://schemas.openxmlformats.org/officeDocument/2006/relationships/image" Target="../media/image3.png"/><Relationship Id="rId10" Type="http://schemas.openxmlformats.org/officeDocument/2006/relationships/image" Target="../media/image148.jpeg"/><Relationship Id="rId4" Type="http://schemas.microsoft.com/office/2007/relationships/hdphoto" Target="../media/hdphoto1.wdp"/><Relationship Id="rId9" Type="http://schemas.openxmlformats.org/officeDocument/2006/relationships/image" Target="../media/image147.jpeg"/><Relationship Id="rId14" Type="http://schemas.openxmlformats.org/officeDocument/2006/relationships/image" Target="../media/image152.jpeg"/></Relationships>
</file>

<file path=ppt/slides/_rels/slide51.xml.rels><?xml version="1.0" encoding="UTF-8" standalone="yes"?>
<Relationships xmlns="http://schemas.openxmlformats.org/package/2006/relationships"><Relationship Id="rId8" Type="http://schemas.openxmlformats.org/officeDocument/2006/relationships/image" Target="../media/image154.jpeg"/><Relationship Id="rId13" Type="http://schemas.openxmlformats.org/officeDocument/2006/relationships/image" Target="../media/image159.jpeg"/><Relationship Id="rId3" Type="http://schemas.openxmlformats.org/officeDocument/2006/relationships/image" Target="../media/image1.png"/><Relationship Id="rId7" Type="http://schemas.openxmlformats.org/officeDocument/2006/relationships/image" Target="../media/image153.jpeg"/><Relationship Id="rId12" Type="http://schemas.openxmlformats.org/officeDocument/2006/relationships/image" Target="../media/image158.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57.jpeg"/><Relationship Id="rId5" Type="http://schemas.openxmlformats.org/officeDocument/2006/relationships/image" Target="../media/image3.png"/><Relationship Id="rId10" Type="http://schemas.openxmlformats.org/officeDocument/2006/relationships/image" Target="../media/image156.jpeg"/><Relationship Id="rId4" Type="http://schemas.microsoft.com/office/2007/relationships/hdphoto" Target="../media/hdphoto1.wdp"/><Relationship Id="rId9" Type="http://schemas.openxmlformats.org/officeDocument/2006/relationships/image" Target="../media/image155.jpeg"/></Relationships>
</file>

<file path=ppt/slides/_rels/slide52.xml.rels><?xml version="1.0" encoding="UTF-8" standalone="yes"?>
<Relationships xmlns="http://schemas.openxmlformats.org/package/2006/relationships"><Relationship Id="rId8" Type="http://schemas.openxmlformats.org/officeDocument/2006/relationships/image" Target="../media/image161.jpg"/><Relationship Id="rId3" Type="http://schemas.openxmlformats.org/officeDocument/2006/relationships/image" Target="../media/image1.png"/><Relationship Id="rId7" Type="http://schemas.openxmlformats.org/officeDocument/2006/relationships/image" Target="../media/image160.jp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162.jpeg"/></Relationships>
</file>

<file path=ppt/slides/_rels/slide53.xml.rels><?xml version="1.0" encoding="UTF-8" standalone="yes"?>
<Relationships xmlns="http://schemas.openxmlformats.org/package/2006/relationships"><Relationship Id="rId8" Type="http://schemas.openxmlformats.org/officeDocument/2006/relationships/image" Target="../media/image164.jpeg"/><Relationship Id="rId3" Type="http://schemas.openxmlformats.org/officeDocument/2006/relationships/image" Target="../media/image1.png"/><Relationship Id="rId7" Type="http://schemas.openxmlformats.org/officeDocument/2006/relationships/image" Target="../media/image163.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 Id="rId9" Type="http://schemas.openxmlformats.org/officeDocument/2006/relationships/image" Target="../media/image165.jpeg"/></Relationships>
</file>

<file path=ppt/slides/_rels/slide54.xml.rels><?xml version="1.0" encoding="UTF-8" standalone="yes"?>
<Relationships xmlns="http://schemas.openxmlformats.org/package/2006/relationships"><Relationship Id="rId8" Type="http://schemas.openxmlformats.org/officeDocument/2006/relationships/image" Target="../media/image167.jpeg"/><Relationship Id="rId13" Type="http://schemas.openxmlformats.org/officeDocument/2006/relationships/image" Target="../media/image172.png"/><Relationship Id="rId3" Type="http://schemas.openxmlformats.org/officeDocument/2006/relationships/image" Target="../media/image1.png"/><Relationship Id="rId7" Type="http://schemas.openxmlformats.org/officeDocument/2006/relationships/image" Target="../media/image166.jpeg"/><Relationship Id="rId12" Type="http://schemas.openxmlformats.org/officeDocument/2006/relationships/image" Target="../media/image17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70.jpeg"/><Relationship Id="rId5" Type="http://schemas.openxmlformats.org/officeDocument/2006/relationships/image" Target="../media/image3.png"/><Relationship Id="rId10" Type="http://schemas.openxmlformats.org/officeDocument/2006/relationships/image" Target="../media/image169.jpeg"/><Relationship Id="rId4" Type="http://schemas.microsoft.com/office/2007/relationships/hdphoto" Target="../media/hdphoto1.wdp"/><Relationship Id="rId9" Type="http://schemas.openxmlformats.org/officeDocument/2006/relationships/image" Target="../media/image168.jpeg"/></Relationships>
</file>

<file path=ppt/slides/_rels/slide55.xml.rels><?xml version="1.0" encoding="UTF-8" standalone="yes"?>
<Relationships xmlns="http://schemas.openxmlformats.org/package/2006/relationships"><Relationship Id="rId8" Type="http://schemas.openxmlformats.org/officeDocument/2006/relationships/image" Target="../media/image174.jpeg"/><Relationship Id="rId3" Type="http://schemas.openxmlformats.org/officeDocument/2006/relationships/image" Target="../media/image1.png"/><Relationship Id="rId7" Type="http://schemas.openxmlformats.org/officeDocument/2006/relationships/image" Target="../media/image173.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10" Type="http://schemas.openxmlformats.org/officeDocument/2006/relationships/image" Target="../media/image176.jpeg"/><Relationship Id="rId4" Type="http://schemas.microsoft.com/office/2007/relationships/hdphoto" Target="../media/hdphoto1.wdp"/><Relationship Id="rId9" Type="http://schemas.openxmlformats.org/officeDocument/2006/relationships/image" Target="../media/image175.jpeg"/></Relationships>
</file>

<file path=ppt/slides/_rels/slide56.xml.rels><?xml version="1.0" encoding="UTF-8" standalone="yes"?>
<Relationships xmlns="http://schemas.openxmlformats.org/package/2006/relationships"><Relationship Id="rId8" Type="http://schemas.openxmlformats.org/officeDocument/2006/relationships/image" Target="../media/image178.jpeg"/><Relationship Id="rId3" Type="http://schemas.openxmlformats.org/officeDocument/2006/relationships/image" Target="../media/image1.png"/><Relationship Id="rId7" Type="http://schemas.openxmlformats.org/officeDocument/2006/relationships/image" Target="../media/image177.jpeg"/><Relationship Id="rId12" Type="http://schemas.openxmlformats.org/officeDocument/2006/relationships/image" Target="../media/image182.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81.jpeg"/><Relationship Id="rId5" Type="http://schemas.openxmlformats.org/officeDocument/2006/relationships/image" Target="../media/image3.png"/><Relationship Id="rId10" Type="http://schemas.openxmlformats.org/officeDocument/2006/relationships/image" Target="../media/image180.jpeg"/><Relationship Id="rId4" Type="http://schemas.microsoft.com/office/2007/relationships/hdphoto" Target="../media/hdphoto1.wdp"/><Relationship Id="rId9" Type="http://schemas.openxmlformats.org/officeDocument/2006/relationships/image" Target="../media/image179.jpeg"/></Relationships>
</file>

<file path=ppt/slides/_rels/slide57.xml.rels><?xml version="1.0" encoding="UTF-8" standalone="yes"?>
<Relationships xmlns="http://schemas.openxmlformats.org/package/2006/relationships"><Relationship Id="rId8" Type="http://schemas.openxmlformats.org/officeDocument/2006/relationships/image" Target="../media/image184.jpeg"/><Relationship Id="rId13" Type="http://schemas.openxmlformats.org/officeDocument/2006/relationships/image" Target="../media/image189.jpeg"/><Relationship Id="rId3" Type="http://schemas.openxmlformats.org/officeDocument/2006/relationships/image" Target="../media/image1.png"/><Relationship Id="rId7" Type="http://schemas.openxmlformats.org/officeDocument/2006/relationships/image" Target="../media/image183.jpeg"/><Relationship Id="rId12" Type="http://schemas.openxmlformats.org/officeDocument/2006/relationships/image" Target="../media/image188.jpe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11" Type="http://schemas.openxmlformats.org/officeDocument/2006/relationships/image" Target="../media/image187.jpeg"/><Relationship Id="rId5" Type="http://schemas.openxmlformats.org/officeDocument/2006/relationships/image" Target="../media/image3.png"/><Relationship Id="rId10" Type="http://schemas.openxmlformats.org/officeDocument/2006/relationships/image" Target="../media/image186.jpeg"/><Relationship Id="rId4" Type="http://schemas.microsoft.com/office/2007/relationships/hdphoto" Target="../media/hdphoto1.wdp"/><Relationship Id="rId9" Type="http://schemas.openxmlformats.org/officeDocument/2006/relationships/image" Target="../media/image185.jpeg"/></Relationships>
</file>

<file path=ppt/slides/_rels/slide5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5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2.png"/></Relationships>
</file>

<file path=ppt/slides/_rels/slide6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6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2.png"/></Relationships>
</file>

<file path=ppt/slides/_rels/slide63.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190.jpg"/><Relationship Id="rId2" Type="http://schemas.openxmlformats.org/officeDocument/2006/relationships/image" Target="../media/image1.png"/><Relationship Id="rId1" Type="http://schemas.openxmlformats.org/officeDocument/2006/relationships/slideLayout" Target="../slideLayouts/slideLayout3.xml"/><Relationship Id="rId6" Type="http://schemas.microsoft.com/office/2007/relationships/hdphoto" Target="../media/hdphoto2.wdp"/><Relationship Id="rId5" Type="http://schemas.openxmlformats.org/officeDocument/2006/relationships/image" Target="../media/image3.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7" Type="http://schemas.microsoft.com/office/2007/relationships/hdphoto" Target="../media/hdphoto2.wdp"/><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36454" y="114593"/>
            <a:ext cx="8561691" cy="810644"/>
          </a:xfrm>
        </p:spPr>
        <p:txBody>
          <a:bodyPr>
            <a:noAutofit/>
          </a:bodyPr>
          <a:lstStyle/>
          <a:p>
            <a:pPr algn="ctr"/>
            <a:r>
              <a:rPr lang="es-EC" sz="2000" b="1" dirty="0">
                <a:solidFill>
                  <a:srgbClr val="002060"/>
                </a:solidFill>
                <a:latin typeface="Bell MT" panose="02020503060305020303" pitchFamily="18" charset="0"/>
              </a:rPr>
              <a:t>GOBIERNO AUTÓNOMO DESCENTRALIZADO PARROQUIAL RURAL DE SAN JACINTO DE WAKAMBEIS</a:t>
            </a:r>
          </a:p>
        </p:txBody>
      </p:sp>
      <p:sp>
        <p:nvSpPr>
          <p:cNvPr id="4" name="Marcador de texto 3"/>
          <p:cNvSpPr>
            <a:spLocks noGrp="1"/>
          </p:cNvSpPr>
          <p:nvPr>
            <p:ph type="body" sz="half" idx="2"/>
          </p:nvPr>
        </p:nvSpPr>
        <p:spPr>
          <a:xfrm>
            <a:off x="4551036" y="6478168"/>
            <a:ext cx="3532526" cy="325924"/>
          </a:xfrm>
        </p:spPr>
        <p:txBody>
          <a:bodyPr anchor="ctr">
            <a:normAutofit fontScale="85000" lnSpcReduction="10000"/>
          </a:bodyPr>
          <a:lstStyle/>
          <a:p>
            <a:r>
              <a:rPr lang="es-EC" sz="1600" b="1" dirty="0">
                <a:solidFill>
                  <a:srgbClr val="002060"/>
                </a:solidFill>
                <a:latin typeface="Calisto MT" panose="02040603050505030304" pitchFamily="18" charset="0"/>
              </a:rPr>
              <a:t>  “Trabajamos por el bienestar del pueblo”</a:t>
            </a:r>
          </a:p>
        </p:txBody>
      </p:sp>
      <p:pic>
        <p:nvPicPr>
          <p:cNvPr id="5" name="Imagen 4">
            <a:extLst>
              <a:ext uri="{FF2B5EF4-FFF2-40B4-BE49-F238E27FC236}">
                <a16:creationId xmlns:a16="http://schemas.microsoft.com/office/drawing/2014/main" id="{0F462DC4-E73C-44E4-B211-B87A9DC713C7}"/>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0598145" y="58424"/>
            <a:ext cx="1593855" cy="1228151"/>
          </a:xfrm>
          <a:prstGeom prst="rect">
            <a:avLst/>
          </a:prstGeom>
        </p:spPr>
      </p:pic>
      <p:pic>
        <p:nvPicPr>
          <p:cNvPr id="9" name="Imagen 8">
            <a:extLst>
              <a:ext uri="{FF2B5EF4-FFF2-40B4-BE49-F238E27FC236}">
                <a16:creationId xmlns:a16="http://schemas.microsoft.com/office/drawing/2014/main" id="{7B83B01E-3C6A-45C9-8D94-9A8C8D7EAE45}"/>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25602" y="5807841"/>
            <a:ext cx="1583394" cy="489480"/>
          </a:xfrm>
          <a:prstGeom prst="rect">
            <a:avLst/>
          </a:prstGeom>
          <a:noFill/>
          <a:ln>
            <a:noFill/>
          </a:ln>
        </p:spPr>
      </p:pic>
      <p:sp>
        <p:nvSpPr>
          <p:cNvPr id="3" name="Rectángulo 2">
            <a:extLst>
              <a:ext uri="{FF2B5EF4-FFF2-40B4-BE49-F238E27FC236}">
                <a16:creationId xmlns:a16="http://schemas.microsoft.com/office/drawing/2014/main" id="{3E7D36A8-0F97-B69C-30C1-EFE87DD731B7}"/>
              </a:ext>
            </a:extLst>
          </p:cNvPr>
          <p:cNvSpPr/>
          <p:nvPr/>
        </p:nvSpPr>
        <p:spPr>
          <a:xfrm>
            <a:off x="1709021" y="5097402"/>
            <a:ext cx="9216556" cy="923330"/>
          </a:xfrm>
          <a:prstGeom prst="rect">
            <a:avLst/>
          </a:prstGeom>
        </p:spPr>
        <p:txBody>
          <a:bodyPr wrap="square">
            <a:spAutoFit/>
          </a:bodyPr>
          <a:lstStyle/>
          <a:p>
            <a:pPr algn="ctr"/>
            <a:r>
              <a:rPr lang="es-ES" sz="3600" dirty="0">
                <a:solidFill>
                  <a:schemeClr val="accent6">
                    <a:lumMod val="50000"/>
                  </a:schemeClr>
                </a:solidFill>
                <a:effectLst>
                  <a:outerShdw blurRad="38100" dist="38100" dir="2700000" algn="tl">
                    <a:srgbClr val="000000">
                      <a:alpha val="43137"/>
                    </a:srgbClr>
                  </a:outerShdw>
                </a:effectLst>
                <a:latin typeface="Arial Black" panose="020B0A04020102020204" pitchFamily="34" charset="0"/>
              </a:rPr>
              <a:t>RENDICIÓN DE CUENTAS </a:t>
            </a:r>
            <a:r>
              <a:rPr lang="es-ES" sz="3600" dirty="0">
                <a:solidFill>
                  <a:schemeClr val="accent6">
                    <a:lumMod val="50000"/>
                  </a:schemeClr>
                </a:solidFill>
                <a:latin typeface="Arial Black" panose="020B0A04020102020204" pitchFamily="34" charset="0"/>
              </a:rPr>
              <a:t>AÑO</a:t>
            </a:r>
            <a:r>
              <a:rPr lang="es-ES" sz="3600" dirty="0">
                <a:solidFill>
                  <a:schemeClr val="accent6">
                    <a:lumMod val="50000"/>
                  </a:schemeClr>
                </a:solidFill>
                <a:effectLst>
                  <a:outerShdw blurRad="38100" dist="38100" dir="2700000" algn="tl">
                    <a:srgbClr val="000000">
                      <a:alpha val="43137"/>
                    </a:srgbClr>
                  </a:outerShdw>
                </a:effectLst>
                <a:latin typeface="Arial Black" panose="020B0A04020102020204" pitchFamily="34" charset="0"/>
              </a:rPr>
              <a:t> 2025</a:t>
            </a:r>
          </a:p>
          <a:p>
            <a:endParaRPr lang="es-EC" dirty="0">
              <a:latin typeface="Arial Black" panose="020B0A04020102020204" pitchFamily="34" charset="0"/>
            </a:endParaRPr>
          </a:p>
        </p:txBody>
      </p:sp>
      <p:pic>
        <p:nvPicPr>
          <p:cNvPr id="7" name="Imagen 6">
            <a:extLst>
              <a:ext uri="{FF2B5EF4-FFF2-40B4-BE49-F238E27FC236}">
                <a16:creationId xmlns:a16="http://schemas.microsoft.com/office/drawing/2014/main" id="{9E86846B-91BB-8A58-90AE-4CF5CA392C9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282412" y="-32293"/>
            <a:ext cx="1779894" cy="1443789"/>
          </a:xfrm>
          <a:prstGeom prst="rect">
            <a:avLst/>
          </a:prstGeom>
        </p:spPr>
      </p:pic>
      <p:pic>
        <p:nvPicPr>
          <p:cNvPr id="13" name="Imagen 12">
            <a:extLst>
              <a:ext uri="{FF2B5EF4-FFF2-40B4-BE49-F238E27FC236}">
                <a16:creationId xmlns:a16="http://schemas.microsoft.com/office/drawing/2014/main" id="{F438573B-2917-4D02-F4C3-E0B045BCD739}"/>
              </a:ext>
            </a:extLst>
          </p:cNvPr>
          <p:cNvPicPr>
            <a:picLocks noChangeAspect="1"/>
          </p:cNvPicPr>
          <p:nvPr/>
        </p:nvPicPr>
        <p:blipFill>
          <a:blip r:embed="rId7"/>
          <a:stretch>
            <a:fillRect/>
          </a:stretch>
        </p:blipFill>
        <p:spPr>
          <a:xfrm>
            <a:off x="3400491" y="1050159"/>
            <a:ext cx="5995217" cy="392232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6" name="Rectángulo 5">
            <a:extLst>
              <a:ext uri="{FF2B5EF4-FFF2-40B4-BE49-F238E27FC236}">
                <a16:creationId xmlns:a16="http://schemas.microsoft.com/office/drawing/2014/main" id="{CB333D33-5E0A-0814-7DEC-F75EF8E854D3}"/>
              </a:ext>
            </a:extLst>
          </p:cNvPr>
          <p:cNvSpPr/>
          <p:nvPr/>
        </p:nvSpPr>
        <p:spPr>
          <a:xfrm>
            <a:off x="5231735" y="6307260"/>
            <a:ext cx="2332727"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spTree>
    <p:extLst>
      <p:ext uri="{BB962C8B-B14F-4D97-AF65-F5344CB8AC3E}">
        <p14:creationId xmlns:p14="http://schemas.microsoft.com/office/powerpoint/2010/main" val="18526678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D2BAB3-5EE4-168C-8C2C-5FC79D31E2B9}"/>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9EFB458F-2FDB-8DC1-D557-4FDBFA88C2BA}"/>
              </a:ext>
            </a:extLst>
          </p:cNvPr>
          <p:cNvSpPr txBox="1"/>
          <p:nvPr/>
        </p:nvSpPr>
        <p:spPr>
          <a:xfrm>
            <a:off x="2024333" y="1490008"/>
            <a:ext cx="922996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BIENES ADMINISTRATIVOS</a:t>
            </a:r>
          </a:p>
        </p:txBody>
      </p:sp>
      <p:pic>
        <p:nvPicPr>
          <p:cNvPr id="3" name="Imagen 2">
            <a:extLst>
              <a:ext uri="{FF2B5EF4-FFF2-40B4-BE49-F238E27FC236}">
                <a16:creationId xmlns:a16="http://schemas.microsoft.com/office/drawing/2014/main" id="{9538F210-123A-0342-F787-BFECBBA0032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83684" y="5831457"/>
            <a:ext cx="1511253" cy="511368"/>
          </a:xfrm>
          <a:prstGeom prst="rect">
            <a:avLst/>
          </a:prstGeom>
          <a:noFill/>
          <a:ln>
            <a:noFill/>
          </a:ln>
        </p:spPr>
      </p:pic>
      <p:pic>
        <p:nvPicPr>
          <p:cNvPr id="4" name="Imagen 3">
            <a:extLst>
              <a:ext uri="{FF2B5EF4-FFF2-40B4-BE49-F238E27FC236}">
                <a16:creationId xmlns:a16="http://schemas.microsoft.com/office/drawing/2014/main" id="{B3726336-54E8-E461-1DC8-EAD726B9BAF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02023" y="40276"/>
            <a:ext cx="866401" cy="667609"/>
          </a:xfrm>
          <a:prstGeom prst="rect">
            <a:avLst/>
          </a:prstGeom>
        </p:spPr>
      </p:pic>
      <p:sp>
        <p:nvSpPr>
          <p:cNvPr id="5" name="Rectángulo 4">
            <a:extLst>
              <a:ext uri="{FF2B5EF4-FFF2-40B4-BE49-F238E27FC236}">
                <a16:creationId xmlns:a16="http://schemas.microsoft.com/office/drawing/2014/main" id="{1C4BB744-7974-8369-4614-9DFF0840B277}"/>
              </a:ext>
            </a:extLst>
          </p:cNvPr>
          <p:cNvSpPr/>
          <p:nvPr/>
        </p:nvSpPr>
        <p:spPr>
          <a:xfrm>
            <a:off x="5562789" y="6404689"/>
            <a:ext cx="2153045"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89078212-C581-B539-80EA-6E6A2643598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5DED60F5-3DC0-9144-FBB0-FB1501B23E6F}"/>
              </a:ext>
            </a:extLst>
          </p:cNvPr>
          <p:cNvSpPr txBox="1"/>
          <p:nvPr/>
        </p:nvSpPr>
        <p:spPr>
          <a:xfrm>
            <a:off x="2024333" y="3822837"/>
            <a:ext cx="922996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54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rPr>
              <a:t>Monto total: $ 7,159.56</a:t>
            </a:r>
          </a:p>
        </p:txBody>
      </p:sp>
    </p:spTree>
    <p:extLst>
      <p:ext uri="{BB962C8B-B14F-4D97-AF65-F5344CB8AC3E}">
        <p14:creationId xmlns:p14="http://schemas.microsoft.com/office/powerpoint/2010/main" val="12135516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1000"/>
                                        <p:tgtEl>
                                          <p:spTgt spid="7">
                                            <p:bg/>
                                          </p:spTgt>
                                        </p:tgtEl>
                                      </p:cBhvr>
                                    </p:animEffect>
                                    <p:anim calcmode="lin" valueType="num">
                                      <p:cBhvr>
                                        <p:cTn id="22" dur="1000" fill="hold"/>
                                        <p:tgtEl>
                                          <p:spTgt spid="7">
                                            <p:bg/>
                                          </p:spTgt>
                                        </p:tgtEl>
                                        <p:attrNameLst>
                                          <p:attrName>ppt_x</p:attrName>
                                        </p:attrNameLst>
                                      </p:cBhvr>
                                      <p:tavLst>
                                        <p:tav tm="0">
                                          <p:val>
                                            <p:strVal val="#ppt_x"/>
                                          </p:val>
                                        </p:tav>
                                        <p:tav tm="100000">
                                          <p:val>
                                            <p:strVal val="#ppt_x"/>
                                          </p:val>
                                        </p:tav>
                                      </p:tavLst>
                                    </p:anim>
                                    <p:anim calcmode="lin" valueType="num">
                                      <p:cBhvr>
                                        <p:cTn id="23"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78D4B7-62AE-D48B-BBD8-9D154DCA6830}"/>
            </a:ext>
          </a:extLst>
        </p:cNvPr>
        <p:cNvGrpSpPr/>
        <p:nvPr/>
      </p:nvGrpSpPr>
      <p:grpSpPr>
        <a:xfrm>
          <a:off x="0" y="0"/>
          <a:ext cx="0" cy="0"/>
          <a:chOff x="0" y="0"/>
          <a:chExt cx="0" cy="0"/>
        </a:xfrm>
      </p:grpSpPr>
      <p:sp>
        <p:nvSpPr>
          <p:cNvPr id="8" name="CuadroTexto 7">
            <a:extLst>
              <a:ext uri="{FF2B5EF4-FFF2-40B4-BE49-F238E27FC236}">
                <a16:creationId xmlns:a16="http://schemas.microsoft.com/office/drawing/2014/main" id="{A549C54C-41F0-DC6E-D9B6-6A0465501C31}"/>
              </a:ext>
            </a:extLst>
          </p:cNvPr>
          <p:cNvSpPr txBox="1"/>
          <p:nvPr/>
        </p:nvSpPr>
        <p:spPr>
          <a:xfrm>
            <a:off x="891753" y="572099"/>
            <a:ext cx="4068778" cy="1323439"/>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ADQUISICIÓN DE MOBILIARIOS PARA DEL GAD PARROQUIAL DE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dirty="0">
                <a:solidFill>
                  <a:srgbClr val="002060"/>
                </a:solidFill>
                <a:latin typeface="Arial Nova Light" panose="020B0304020202020204" pitchFamily="34" charset="0"/>
                <a:cs typeface="Arial" panose="020B0604020202020204" pitchFamily="34" charset="0"/>
              </a:rPr>
              <a:t> </a:t>
            </a: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2,483.65 </a:t>
            </a:r>
            <a:r>
              <a:rPr lang="es-US" sz="1400" dirty="0">
                <a:solidFill>
                  <a:srgbClr val="002060"/>
                </a:solidFill>
                <a:latin typeface="Arial" panose="020B0604020202020204" pitchFamily="34" charset="0"/>
                <a:cs typeface="Arial" panose="020B0604020202020204" pitchFamily="34" charset="0"/>
              </a:rPr>
              <a:t>	</a:t>
            </a:r>
          </a:p>
        </p:txBody>
      </p:sp>
      <p:sp>
        <p:nvSpPr>
          <p:cNvPr id="14" name="CuadroTexto 13">
            <a:extLst>
              <a:ext uri="{FF2B5EF4-FFF2-40B4-BE49-F238E27FC236}">
                <a16:creationId xmlns:a16="http://schemas.microsoft.com/office/drawing/2014/main" id="{547317C0-821D-5740-402A-48EEC06ADE6C}"/>
              </a:ext>
            </a:extLst>
          </p:cNvPr>
          <p:cNvSpPr txBox="1"/>
          <p:nvPr/>
        </p:nvSpPr>
        <p:spPr>
          <a:xfrm>
            <a:off x="6076763" y="544991"/>
            <a:ext cx="5232466" cy="1569660"/>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ADQUISICIÓN DE CARPAS, SILLAS Y MESAS PLÁSTICAS PARA APOYO LOGÍSTICO EN EVENTOS SOCIALES, CULTURALES Y COMUNITARIOS DEL GAD PARROQUIAL DE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1,742.95 </a:t>
            </a:r>
            <a:r>
              <a:rPr lang="es-US" sz="1400" dirty="0">
                <a:solidFill>
                  <a:srgbClr val="002060"/>
                </a:solidFill>
                <a:latin typeface="Arial" panose="020B0604020202020204" pitchFamily="34" charset="0"/>
                <a:cs typeface="Arial" panose="020B0604020202020204" pitchFamily="34" charset="0"/>
              </a:rPr>
              <a:t>	</a:t>
            </a:r>
          </a:p>
        </p:txBody>
      </p:sp>
      <p:pic>
        <p:nvPicPr>
          <p:cNvPr id="4" name="Imagen 3">
            <a:extLst>
              <a:ext uri="{FF2B5EF4-FFF2-40B4-BE49-F238E27FC236}">
                <a16:creationId xmlns:a16="http://schemas.microsoft.com/office/drawing/2014/main" id="{982BB9C4-0115-9D38-50E0-75F0C12316C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253832" y="6385505"/>
            <a:ext cx="1172293" cy="437925"/>
          </a:xfrm>
          <a:prstGeom prst="rect">
            <a:avLst/>
          </a:prstGeom>
          <a:noFill/>
          <a:ln>
            <a:noFill/>
          </a:ln>
        </p:spPr>
      </p:pic>
      <p:pic>
        <p:nvPicPr>
          <p:cNvPr id="5" name="Imagen 4">
            <a:extLst>
              <a:ext uri="{FF2B5EF4-FFF2-40B4-BE49-F238E27FC236}">
                <a16:creationId xmlns:a16="http://schemas.microsoft.com/office/drawing/2014/main" id="{D5C716A2-A6C7-7D8D-9D53-B8029CEAAFE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404121" y="90274"/>
            <a:ext cx="684362" cy="527338"/>
          </a:xfrm>
          <a:prstGeom prst="rect">
            <a:avLst/>
          </a:prstGeom>
        </p:spPr>
      </p:pic>
      <p:sp>
        <p:nvSpPr>
          <p:cNvPr id="6" name="Rectángulo 5">
            <a:extLst>
              <a:ext uri="{FF2B5EF4-FFF2-40B4-BE49-F238E27FC236}">
                <a16:creationId xmlns:a16="http://schemas.microsoft.com/office/drawing/2014/main" id="{07F8B134-2987-0F38-00C1-0B77C1410DB3}"/>
              </a:ext>
            </a:extLst>
          </p:cNvPr>
          <p:cNvSpPr/>
          <p:nvPr/>
        </p:nvSpPr>
        <p:spPr>
          <a:xfrm>
            <a:off x="9918185" y="6521505"/>
            <a:ext cx="2273815"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15" name="Imagen 14">
            <a:extLst>
              <a:ext uri="{FF2B5EF4-FFF2-40B4-BE49-F238E27FC236}">
                <a16:creationId xmlns:a16="http://schemas.microsoft.com/office/drawing/2014/main" id="{37ABA047-B302-FCE4-3E07-073C57D867F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500" y="0"/>
            <a:ext cx="761388" cy="617612"/>
          </a:xfrm>
          <a:prstGeom prst="rect">
            <a:avLst/>
          </a:prstGeom>
        </p:spPr>
      </p:pic>
      <p:pic>
        <p:nvPicPr>
          <p:cNvPr id="18" name="Imagen 17">
            <a:extLst>
              <a:ext uri="{FF2B5EF4-FFF2-40B4-BE49-F238E27FC236}">
                <a16:creationId xmlns:a16="http://schemas.microsoft.com/office/drawing/2014/main" id="{EBDCE68D-3DAD-F166-C244-0A1494E1041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061971" y="1981006"/>
            <a:ext cx="1477417" cy="1971189"/>
          </a:xfrm>
          <a:prstGeom prst="rect">
            <a:avLst/>
          </a:prstGeom>
          <a:noFill/>
          <a:ln>
            <a:noFill/>
          </a:ln>
        </p:spPr>
      </p:pic>
      <p:pic>
        <p:nvPicPr>
          <p:cNvPr id="19" name="Imagen 18">
            <a:extLst>
              <a:ext uri="{FF2B5EF4-FFF2-40B4-BE49-F238E27FC236}">
                <a16:creationId xmlns:a16="http://schemas.microsoft.com/office/drawing/2014/main" id="{3F484BFC-F96A-6A5D-FE3E-88B6C94943C4}"/>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91753" y="5386700"/>
            <a:ext cx="1635228" cy="1257915"/>
          </a:xfrm>
          <a:prstGeom prst="rect">
            <a:avLst/>
          </a:prstGeom>
          <a:noFill/>
          <a:ln>
            <a:noFill/>
          </a:ln>
        </p:spPr>
      </p:pic>
      <p:pic>
        <p:nvPicPr>
          <p:cNvPr id="20" name="Imagen 19">
            <a:extLst>
              <a:ext uri="{FF2B5EF4-FFF2-40B4-BE49-F238E27FC236}">
                <a16:creationId xmlns:a16="http://schemas.microsoft.com/office/drawing/2014/main" id="{7EA6A045-A792-6964-9A78-FC9E0A49DB7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99631" y="1981006"/>
            <a:ext cx="1477417" cy="1970149"/>
          </a:xfrm>
          <a:prstGeom prst="rect">
            <a:avLst/>
          </a:prstGeom>
          <a:noFill/>
          <a:ln>
            <a:noFill/>
          </a:ln>
        </p:spPr>
      </p:pic>
      <p:pic>
        <p:nvPicPr>
          <p:cNvPr id="21" name="Imagen 20">
            <a:extLst>
              <a:ext uri="{FF2B5EF4-FFF2-40B4-BE49-F238E27FC236}">
                <a16:creationId xmlns:a16="http://schemas.microsoft.com/office/drawing/2014/main" id="{44CB1B80-9080-9756-3A43-FA45E6AE335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724311" y="1981006"/>
            <a:ext cx="1477417" cy="1970805"/>
          </a:xfrm>
          <a:prstGeom prst="rect">
            <a:avLst/>
          </a:prstGeom>
          <a:noFill/>
          <a:ln>
            <a:noFill/>
          </a:ln>
        </p:spPr>
      </p:pic>
      <p:pic>
        <p:nvPicPr>
          <p:cNvPr id="22" name="Imagen 21">
            <a:extLst>
              <a:ext uri="{FF2B5EF4-FFF2-40B4-BE49-F238E27FC236}">
                <a16:creationId xmlns:a16="http://schemas.microsoft.com/office/drawing/2014/main" id="{BDBF994D-C896-0F1D-D6DA-F39985C56A78}"/>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363862" y="4041335"/>
            <a:ext cx="1837866" cy="2591548"/>
          </a:xfrm>
          <a:prstGeom prst="rect">
            <a:avLst/>
          </a:prstGeom>
          <a:noFill/>
          <a:ln>
            <a:noFill/>
          </a:ln>
        </p:spPr>
      </p:pic>
      <p:pic>
        <p:nvPicPr>
          <p:cNvPr id="23" name="Imagen 22">
            <a:extLst>
              <a:ext uri="{FF2B5EF4-FFF2-40B4-BE49-F238E27FC236}">
                <a16:creationId xmlns:a16="http://schemas.microsoft.com/office/drawing/2014/main" id="{6303E8EF-1F05-89E6-D9A5-330927828417}"/>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9539" t="25460" r="4844" b="34852"/>
          <a:stretch>
            <a:fillRect/>
          </a:stretch>
        </p:blipFill>
        <p:spPr bwMode="auto">
          <a:xfrm>
            <a:off x="331467" y="4041335"/>
            <a:ext cx="2980291" cy="1306195"/>
          </a:xfrm>
          <a:prstGeom prst="rect">
            <a:avLst/>
          </a:prstGeom>
          <a:noFill/>
          <a:ln>
            <a:noFill/>
          </a:ln>
          <a:extLst>
            <a:ext uri="{53640926-AAD7-44D8-BBD7-CCE9431645EC}">
              <a14:shadowObscured xmlns:a14="http://schemas.microsoft.com/office/drawing/2010/main"/>
            </a:ext>
          </a:extLst>
        </p:spPr>
      </p:pic>
      <p:pic>
        <p:nvPicPr>
          <p:cNvPr id="24" name="Imagen 23">
            <a:extLst>
              <a:ext uri="{FF2B5EF4-FFF2-40B4-BE49-F238E27FC236}">
                <a16:creationId xmlns:a16="http://schemas.microsoft.com/office/drawing/2014/main" id="{C1963A6B-A2C7-2E0D-F58A-A5A753097E48}"/>
              </a:ext>
            </a:extLst>
          </p:cNvPr>
          <p:cNvPicPr>
            <a:picLocks noChangeAspect="1"/>
          </p:cNvPicPr>
          <p:nvPr/>
        </p:nvPicPr>
        <p:blipFill>
          <a:blip r:embed="rId13" cstate="print">
            <a:extLst>
              <a:ext uri="{28A0092B-C50C-407E-A947-70E740481C1C}">
                <a14:useLocalDpi xmlns:a14="http://schemas.microsoft.com/office/drawing/2010/main" val="0"/>
              </a:ext>
            </a:extLst>
          </a:blip>
          <a:srcRect t="5000" b="20688"/>
          <a:stretch>
            <a:fillRect/>
          </a:stretch>
        </p:blipFill>
        <p:spPr bwMode="auto">
          <a:xfrm>
            <a:off x="6076764" y="2181395"/>
            <a:ext cx="5232466" cy="2315733"/>
          </a:xfrm>
          <a:prstGeom prst="rect">
            <a:avLst/>
          </a:prstGeom>
          <a:noFill/>
          <a:ln>
            <a:noFill/>
          </a:ln>
        </p:spPr>
      </p:pic>
      <p:pic>
        <p:nvPicPr>
          <p:cNvPr id="25" name="Imagen 24">
            <a:extLst>
              <a:ext uri="{FF2B5EF4-FFF2-40B4-BE49-F238E27FC236}">
                <a16:creationId xmlns:a16="http://schemas.microsoft.com/office/drawing/2014/main" id="{D5999720-6A1D-6162-D6A5-7064A1C05163}"/>
              </a:ext>
            </a:extLst>
          </p:cNvPr>
          <p:cNvPicPr>
            <a:picLocks noChangeAspect="1"/>
          </p:cNvPicPr>
          <p:nvPr/>
        </p:nvPicPr>
        <p:blipFill>
          <a:blip r:embed="rId14" cstate="print">
            <a:extLst>
              <a:ext uri="{28A0092B-C50C-407E-A947-70E740481C1C}">
                <a14:useLocalDpi xmlns:a14="http://schemas.microsoft.com/office/drawing/2010/main" val="0"/>
              </a:ext>
            </a:extLst>
          </a:blip>
          <a:srcRect t="31265" b="11353"/>
          <a:stretch>
            <a:fillRect/>
          </a:stretch>
        </p:blipFill>
        <p:spPr bwMode="auto">
          <a:xfrm>
            <a:off x="6096000" y="4563872"/>
            <a:ext cx="5204247" cy="1778156"/>
          </a:xfrm>
          <a:prstGeom prst="rect">
            <a:avLst/>
          </a:prstGeom>
          <a:noFill/>
          <a:ln>
            <a:noFill/>
          </a:ln>
        </p:spPr>
      </p:pic>
    </p:spTree>
    <p:extLst>
      <p:ext uri="{BB962C8B-B14F-4D97-AF65-F5344CB8AC3E}">
        <p14:creationId xmlns:p14="http://schemas.microsoft.com/office/powerpoint/2010/main" val="27470684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fade">
                                      <p:cBhvr>
                                        <p:cTn id="14" dur="1000"/>
                                        <p:tgtEl>
                                          <p:spTgt spid="14"/>
                                        </p:tgtEl>
                                      </p:cBhvr>
                                    </p:animEffect>
                                    <p:anim calcmode="lin" valueType="num">
                                      <p:cBhvr>
                                        <p:cTn id="15" dur="1000" fill="hold"/>
                                        <p:tgtEl>
                                          <p:spTgt spid="14"/>
                                        </p:tgtEl>
                                        <p:attrNameLst>
                                          <p:attrName>ppt_x</p:attrName>
                                        </p:attrNameLst>
                                      </p:cBhvr>
                                      <p:tavLst>
                                        <p:tav tm="0">
                                          <p:val>
                                            <p:strVal val="#ppt_x"/>
                                          </p:val>
                                        </p:tav>
                                        <p:tav tm="100000">
                                          <p:val>
                                            <p:strVal val="#ppt_x"/>
                                          </p:val>
                                        </p:tav>
                                      </p:tavLst>
                                    </p:anim>
                                    <p:anim calcmode="lin" valueType="num">
                                      <p:cBhvr>
                                        <p:cTn id="16"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8AAA3-02AE-627E-3210-8134AF271867}"/>
            </a:ext>
          </a:extLst>
        </p:cNvPr>
        <p:cNvGrpSpPr/>
        <p:nvPr/>
      </p:nvGrpSpPr>
      <p:grpSpPr>
        <a:xfrm>
          <a:off x="0" y="0"/>
          <a:ext cx="0" cy="0"/>
          <a:chOff x="0" y="0"/>
          <a:chExt cx="0" cy="0"/>
        </a:xfrm>
      </p:grpSpPr>
      <p:sp>
        <p:nvSpPr>
          <p:cNvPr id="9" name="CuadroTexto 8">
            <a:extLst>
              <a:ext uri="{FF2B5EF4-FFF2-40B4-BE49-F238E27FC236}">
                <a16:creationId xmlns:a16="http://schemas.microsoft.com/office/drawing/2014/main" id="{F2AE91AD-95CA-609F-B005-161E08A1FD94}"/>
              </a:ext>
            </a:extLst>
          </p:cNvPr>
          <p:cNvSpPr txBox="1"/>
          <p:nvPr/>
        </p:nvSpPr>
        <p:spPr>
          <a:xfrm>
            <a:off x="6645600" y="365408"/>
            <a:ext cx="4111833" cy="1569660"/>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ADQUISICIÓN DE UNA HIDROLAVADORA Y SOLDADORA PARA EL GAD</a:t>
            </a:r>
          </a:p>
          <a:p>
            <a:pPr algn="ctr"/>
            <a:r>
              <a:rPr lang="es-ES" sz="1600" b="1" dirty="0">
                <a:solidFill>
                  <a:srgbClr val="002060"/>
                </a:solidFill>
                <a:latin typeface="Arial Nova Light" panose="020B0304020202020204" pitchFamily="34" charset="0"/>
                <a:cs typeface="Arial" panose="020B0604020202020204" pitchFamily="34" charset="0"/>
              </a:rPr>
              <a:t>PARROQUIAL DE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dirty="0">
                <a:solidFill>
                  <a:srgbClr val="002060"/>
                </a:solidFill>
                <a:latin typeface="Arial Nova Light" panose="020B0304020202020204" pitchFamily="34" charset="0"/>
                <a:cs typeface="Arial" panose="020B0604020202020204" pitchFamily="34" charset="0"/>
              </a:rPr>
              <a:t> </a:t>
            </a: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1,595.21</a:t>
            </a:r>
            <a:r>
              <a:rPr lang="es-US" sz="1400" dirty="0">
                <a:latin typeface="Arial Nova Light" panose="020B0304020202020204" pitchFamily="34" charset="0"/>
                <a:cs typeface="Arial" panose="020B0604020202020204" pitchFamily="34" charset="0"/>
              </a:rPr>
              <a:t>	</a:t>
            </a:r>
          </a:p>
        </p:txBody>
      </p:sp>
      <p:pic>
        <p:nvPicPr>
          <p:cNvPr id="4" name="Imagen 3">
            <a:extLst>
              <a:ext uri="{FF2B5EF4-FFF2-40B4-BE49-F238E27FC236}">
                <a16:creationId xmlns:a16="http://schemas.microsoft.com/office/drawing/2014/main" id="{AE39E03E-C808-2CFE-27EB-55F9D47CD96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5" name="Imagen 4">
            <a:extLst>
              <a:ext uri="{FF2B5EF4-FFF2-40B4-BE49-F238E27FC236}">
                <a16:creationId xmlns:a16="http://schemas.microsoft.com/office/drawing/2014/main" id="{03098338-7814-F344-423A-BD37E141844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1824" y="35441"/>
            <a:ext cx="872677" cy="672445"/>
          </a:xfrm>
          <a:prstGeom prst="rect">
            <a:avLst/>
          </a:prstGeom>
        </p:spPr>
      </p:pic>
      <p:sp>
        <p:nvSpPr>
          <p:cNvPr id="6" name="Rectángulo 5">
            <a:extLst>
              <a:ext uri="{FF2B5EF4-FFF2-40B4-BE49-F238E27FC236}">
                <a16:creationId xmlns:a16="http://schemas.microsoft.com/office/drawing/2014/main" id="{D2818AEA-734E-9383-97D1-08A29526B51C}"/>
              </a:ext>
            </a:extLst>
          </p:cNvPr>
          <p:cNvSpPr/>
          <p:nvPr/>
        </p:nvSpPr>
        <p:spPr>
          <a:xfrm>
            <a:off x="10015109" y="6545755"/>
            <a:ext cx="2213430"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15" name="Imagen 14">
            <a:extLst>
              <a:ext uri="{FF2B5EF4-FFF2-40B4-BE49-F238E27FC236}">
                <a16:creationId xmlns:a16="http://schemas.microsoft.com/office/drawing/2014/main" id="{6C0011D1-13D8-1F26-902C-15BF8CA4C4C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16" name="CuadroTexto 15">
            <a:extLst>
              <a:ext uri="{FF2B5EF4-FFF2-40B4-BE49-F238E27FC236}">
                <a16:creationId xmlns:a16="http://schemas.microsoft.com/office/drawing/2014/main" id="{1C010F0B-444A-F521-CC69-D3CBCCCB6507}"/>
              </a:ext>
            </a:extLst>
          </p:cNvPr>
          <p:cNvSpPr txBox="1"/>
          <p:nvPr/>
        </p:nvSpPr>
        <p:spPr>
          <a:xfrm>
            <a:off x="1434567" y="242297"/>
            <a:ext cx="4386633" cy="1815882"/>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SERVICIO DE MANTENIMIENTO COMPLETO DE MOTOCICLETA PLACA EA380E DEL GOBIERNO AUTÓNOMO DESCENTRALIZADO PARROQUIAL RURAL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dirty="0">
                <a:solidFill>
                  <a:srgbClr val="002060"/>
                </a:solidFill>
                <a:latin typeface="Arial Nova Light" panose="020B0304020202020204" pitchFamily="34" charset="0"/>
                <a:cs typeface="Arial" panose="020B0604020202020204" pitchFamily="34" charset="0"/>
              </a:rPr>
              <a:t> </a:t>
            </a: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830.75 </a:t>
            </a:r>
            <a:r>
              <a:rPr lang="es-US" sz="1400" dirty="0">
                <a:latin typeface="Arial Nova Light" panose="020B0304020202020204" pitchFamily="34" charset="0"/>
                <a:cs typeface="Arial" panose="020B0604020202020204" pitchFamily="34" charset="0"/>
              </a:rPr>
              <a:t>	</a:t>
            </a:r>
          </a:p>
        </p:txBody>
      </p:sp>
      <p:pic>
        <p:nvPicPr>
          <p:cNvPr id="2" name="Imagen 1">
            <a:extLst>
              <a:ext uri="{FF2B5EF4-FFF2-40B4-BE49-F238E27FC236}">
                <a16:creationId xmlns:a16="http://schemas.microsoft.com/office/drawing/2014/main" id="{45921B50-9EB9-597A-29F3-F54CFF8B1F2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34567" y="2183130"/>
            <a:ext cx="4386633" cy="2024124"/>
          </a:xfrm>
          <a:prstGeom prst="rect">
            <a:avLst/>
          </a:prstGeom>
          <a:noFill/>
          <a:ln>
            <a:noFill/>
          </a:ln>
        </p:spPr>
      </p:pic>
      <p:pic>
        <p:nvPicPr>
          <p:cNvPr id="3" name="Imagen 2">
            <a:extLst>
              <a:ext uri="{FF2B5EF4-FFF2-40B4-BE49-F238E27FC236}">
                <a16:creationId xmlns:a16="http://schemas.microsoft.com/office/drawing/2014/main" id="{27E1CF1E-3883-D55C-099B-FCB0DCF97EB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34567" y="4332627"/>
            <a:ext cx="4386633" cy="2024124"/>
          </a:xfrm>
          <a:prstGeom prst="rect">
            <a:avLst/>
          </a:prstGeom>
          <a:noFill/>
          <a:ln>
            <a:noFill/>
          </a:ln>
        </p:spPr>
      </p:pic>
      <p:pic>
        <p:nvPicPr>
          <p:cNvPr id="7" name="Imagen 6">
            <a:extLst>
              <a:ext uri="{FF2B5EF4-FFF2-40B4-BE49-F238E27FC236}">
                <a16:creationId xmlns:a16="http://schemas.microsoft.com/office/drawing/2014/main" id="{658F06F7-D980-08C6-5760-40074F422EC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20770" r="14805" b="9383"/>
          <a:stretch>
            <a:fillRect/>
          </a:stretch>
        </p:blipFill>
        <p:spPr bwMode="auto">
          <a:xfrm>
            <a:off x="5984226" y="2144434"/>
            <a:ext cx="2797824" cy="3702468"/>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352A97A8-28D3-39B1-10ED-D7D176AB69D2}"/>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5927"/>
          <a:stretch>
            <a:fillRect/>
          </a:stretch>
        </p:blipFill>
        <p:spPr bwMode="auto">
          <a:xfrm>
            <a:off x="8851251" y="2162832"/>
            <a:ext cx="3143250" cy="2217420"/>
          </a:xfrm>
          <a:prstGeom prst="rect">
            <a:avLst/>
          </a:prstGeom>
          <a:noFill/>
          <a:ln>
            <a:noFill/>
          </a:ln>
          <a:extLst>
            <a:ext uri="{53640926-AAD7-44D8-BBD7-CCE9431645EC}">
              <a14:shadowObscured xmlns:a14="http://schemas.microsoft.com/office/drawing/2010/main"/>
            </a:ext>
          </a:extLst>
        </p:spPr>
      </p:pic>
      <p:pic>
        <p:nvPicPr>
          <p:cNvPr id="11" name="Imagen 10">
            <a:extLst>
              <a:ext uri="{FF2B5EF4-FFF2-40B4-BE49-F238E27FC236}">
                <a16:creationId xmlns:a16="http://schemas.microsoft.com/office/drawing/2014/main" id="{43DA6549-447B-4059-555B-9BBDC86BE8CF}"/>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14581" b="25682"/>
          <a:stretch>
            <a:fillRect/>
          </a:stretch>
        </p:blipFill>
        <p:spPr bwMode="auto">
          <a:xfrm>
            <a:off x="8851251" y="4426945"/>
            <a:ext cx="3143250" cy="1408253"/>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0639824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1000"/>
                                        <p:tgtEl>
                                          <p:spTgt spid="16"/>
                                        </p:tgtEl>
                                      </p:cBhvr>
                                    </p:animEffect>
                                    <p:anim calcmode="lin" valueType="num">
                                      <p:cBhvr>
                                        <p:cTn id="15" dur="1000" fill="hold"/>
                                        <p:tgtEl>
                                          <p:spTgt spid="16"/>
                                        </p:tgtEl>
                                        <p:attrNameLst>
                                          <p:attrName>ppt_x</p:attrName>
                                        </p:attrNameLst>
                                      </p:cBhvr>
                                      <p:tavLst>
                                        <p:tav tm="0">
                                          <p:val>
                                            <p:strVal val="#ppt_x"/>
                                          </p:val>
                                        </p:tav>
                                        <p:tav tm="100000">
                                          <p:val>
                                            <p:strVal val="#ppt_x"/>
                                          </p:val>
                                        </p:tav>
                                      </p:tavLst>
                                    </p:anim>
                                    <p:anim calcmode="lin" valueType="num">
                                      <p:cBhvr>
                                        <p:cTn id="16"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0D285-A854-3F5F-C3C0-435DF078811E}"/>
            </a:ext>
          </a:extLst>
        </p:cNvPr>
        <p:cNvGrpSpPr/>
        <p:nvPr/>
      </p:nvGrpSpPr>
      <p:grpSpPr>
        <a:xfrm>
          <a:off x="0" y="0"/>
          <a:ext cx="0" cy="0"/>
          <a:chOff x="0" y="0"/>
          <a:chExt cx="0" cy="0"/>
        </a:xfrm>
      </p:grpSpPr>
      <p:pic>
        <p:nvPicPr>
          <p:cNvPr id="4" name="Imagen 3">
            <a:extLst>
              <a:ext uri="{FF2B5EF4-FFF2-40B4-BE49-F238E27FC236}">
                <a16:creationId xmlns:a16="http://schemas.microsoft.com/office/drawing/2014/main" id="{1B085305-97EB-7A4B-8EF7-660E7B18C44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5" name="Imagen 4">
            <a:extLst>
              <a:ext uri="{FF2B5EF4-FFF2-40B4-BE49-F238E27FC236}">
                <a16:creationId xmlns:a16="http://schemas.microsoft.com/office/drawing/2014/main" id="{DCD7A9BD-FA43-C9B5-1C4E-FF15F8DB346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19786" y="66675"/>
            <a:ext cx="955936" cy="736600"/>
          </a:xfrm>
          <a:prstGeom prst="rect">
            <a:avLst/>
          </a:prstGeom>
        </p:spPr>
      </p:pic>
      <p:sp>
        <p:nvSpPr>
          <p:cNvPr id="6" name="Rectángulo 5">
            <a:extLst>
              <a:ext uri="{FF2B5EF4-FFF2-40B4-BE49-F238E27FC236}">
                <a16:creationId xmlns:a16="http://schemas.microsoft.com/office/drawing/2014/main" id="{73B1DCAC-C34D-1581-B287-3104EC744343}"/>
              </a:ext>
            </a:extLst>
          </p:cNvPr>
          <p:cNvSpPr/>
          <p:nvPr/>
        </p:nvSpPr>
        <p:spPr>
          <a:xfrm>
            <a:off x="10833652" y="6453136"/>
            <a:ext cx="1420925" cy="400110"/>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15" name="Imagen 14">
            <a:extLst>
              <a:ext uri="{FF2B5EF4-FFF2-40B4-BE49-F238E27FC236}">
                <a16:creationId xmlns:a16="http://schemas.microsoft.com/office/drawing/2014/main" id="{53E09B14-ADC2-FA56-A030-C02AFCC81DA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17" name="CuadroTexto 16">
            <a:extLst>
              <a:ext uri="{FF2B5EF4-FFF2-40B4-BE49-F238E27FC236}">
                <a16:creationId xmlns:a16="http://schemas.microsoft.com/office/drawing/2014/main" id="{2C5B1A92-91AA-4ACC-C689-DF82D1A031A0}"/>
              </a:ext>
            </a:extLst>
          </p:cNvPr>
          <p:cNvSpPr txBox="1"/>
          <p:nvPr/>
        </p:nvSpPr>
        <p:spPr>
          <a:xfrm>
            <a:off x="3056291" y="169277"/>
            <a:ext cx="6079417" cy="1077218"/>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Calisto MT" panose="02040603050505030304" pitchFamily="18" charset="0"/>
                <a:cs typeface="Arial" panose="020B0604020202020204" pitchFamily="34" charset="0"/>
              </a:rPr>
              <a:t>ADQUISICIÓN DE EQUIPO DE PROTECCIÓN PERSONAL PARA LA OPERACIÓN DE MOTOGUADAÑA DEL GAD PARROQUIAL DE SAN JACINTO DE WAKAMBEIS</a:t>
            </a:r>
          </a:p>
          <a:p>
            <a:pPr algn="ctr"/>
            <a:r>
              <a:rPr lang="es-MX" sz="1600" b="1" dirty="0">
                <a:solidFill>
                  <a:srgbClr val="002060"/>
                </a:solidFill>
                <a:latin typeface="Calisto MT" panose="02040603050505030304" pitchFamily="18" charset="0"/>
                <a:cs typeface="Arial" panose="020B0604020202020204" pitchFamily="34" charset="0"/>
              </a:rPr>
              <a:t>Monto: $ </a:t>
            </a:r>
            <a:r>
              <a:rPr lang="es-US" sz="1600" b="1" dirty="0">
                <a:solidFill>
                  <a:srgbClr val="002060"/>
                </a:solidFill>
                <a:latin typeface="Calisto MT" panose="02040603050505030304" pitchFamily="18" charset="0"/>
                <a:cs typeface="Arial" panose="020B0604020202020204" pitchFamily="34" charset="0"/>
              </a:rPr>
              <a:t> 507.00</a:t>
            </a:r>
            <a:r>
              <a:rPr lang="es-US" sz="1400" dirty="0">
                <a:solidFill>
                  <a:srgbClr val="002060"/>
                </a:solidFill>
                <a:latin typeface="Arial" panose="020B0604020202020204" pitchFamily="34" charset="0"/>
                <a:cs typeface="Arial" panose="020B0604020202020204" pitchFamily="34" charset="0"/>
              </a:rPr>
              <a:t>	</a:t>
            </a:r>
          </a:p>
        </p:txBody>
      </p:sp>
      <p:pic>
        <p:nvPicPr>
          <p:cNvPr id="3" name="Imagen 2">
            <a:extLst>
              <a:ext uri="{FF2B5EF4-FFF2-40B4-BE49-F238E27FC236}">
                <a16:creationId xmlns:a16="http://schemas.microsoft.com/office/drawing/2014/main" id="{476AEDA1-3D0C-DBDA-9C01-E840AF53B0C8}"/>
              </a:ext>
            </a:extLst>
          </p:cNvPr>
          <p:cNvPicPr>
            <a:picLocks noChangeAspect="1"/>
          </p:cNvPicPr>
          <p:nvPr/>
        </p:nvPicPr>
        <p:blipFill>
          <a:blip r:embed="rId7"/>
          <a:stretch>
            <a:fillRect/>
          </a:stretch>
        </p:blipFill>
        <p:spPr>
          <a:xfrm>
            <a:off x="474779" y="1654883"/>
            <a:ext cx="3868622" cy="2976805"/>
          </a:xfrm>
          <a:prstGeom prst="rect">
            <a:avLst/>
          </a:prstGeom>
        </p:spPr>
      </p:pic>
      <p:pic>
        <p:nvPicPr>
          <p:cNvPr id="7" name="Imagen 6">
            <a:extLst>
              <a:ext uri="{FF2B5EF4-FFF2-40B4-BE49-F238E27FC236}">
                <a16:creationId xmlns:a16="http://schemas.microsoft.com/office/drawing/2014/main" id="{27ED528A-8DEB-0391-D0AB-88099F700AD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9311" r="11472"/>
          <a:stretch>
            <a:fillRect/>
          </a:stretch>
        </p:blipFill>
        <p:spPr bwMode="auto">
          <a:xfrm>
            <a:off x="4357147" y="2485566"/>
            <a:ext cx="4799814" cy="3202867"/>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AEE51E8F-36F2-1EB7-6207-EC4CA03E2B21}"/>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0399" r="17710"/>
          <a:stretch>
            <a:fillRect/>
          </a:stretch>
        </p:blipFill>
        <p:spPr bwMode="auto">
          <a:xfrm>
            <a:off x="947029" y="4724002"/>
            <a:ext cx="2916150" cy="1873645"/>
          </a:xfrm>
          <a:prstGeom prst="rect">
            <a:avLst/>
          </a:prstGeom>
          <a:noFill/>
          <a:ln>
            <a:noFill/>
          </a:ln>
          <a:extLst>
            <a:ext uri="{53640926-AAD7-44D8-BBD7-CCE9431645EC}">
              <a14:shadowObscured xmlns:a14="http://schemas.microsoft.com/office/drawing/2010/main"/>
            </a:ext>
          </a:extLst>
        </p:spPr>
      </p:pic>
      <p:pic>
        <p:nvPicPr>
          <p:cNvPr id="11" name="Imagen 10">
            <a:extLst>
              <a:ext uri="{FF2B5EF4-FFF2-40B4-BE49-F238E27FC236}">
                <a16:creationId xmlns:a16="http://schemas.microsoft.com/office/drawing/2014/main" id="{0631B7B9-FF0F-7745-CA4E-E4CE6AF8E1DA}"/>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23767" r="23567"/>
          <a:stretch>
            <a:fillRect/>
          </a:stretch>
        </p:blipFill>
        <p:spPr bwMode="auto">
          <a:xfrm rot="16200000">
            <a:off x="9209892" y="1785609"/>
            <a:ext cx="2125576" cy="1864124"/>
          </a:xfrm>
          <a:prstGeom prst="rect">
            <a:avLst/>
          </a:prstGeom>
          <a:noFill/>
          <a:ln>
            <a:noFill/>
          </a:ln>
          <a:extLst>
            <a:ext uri="{53640926-AAD7-44D8-BBD7-CCE9431645EC}">
              <a14:shadowObscured xmlns:a14="http://schemas.microsoft.com/office/drawing/2010/main"/>
            </a:ext>
          </a:extLst>
        </p:spPr>
      </p:pic>
      <p:pic>
        <p:nvPicPr>
          <p:cNvPr id="12" name="Imagen 11">
            <a:extLst>
              <a:ext uri="{FF2B5EF4-FFF2-40B4-BE49-F238E27FC236}">
                <a16:creationId xmlns:a16="http://schemas.microsoft.com/office/drawing/2014/main" id="{E3539277-26C4-62BE-54CD-A83768AB708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3962" r="15334"/>
          <a:stretch>
            <a:fillRect/>
          </a:stretch>
        </p:blipFill>
        <p:spPr bwMode="auto">
          <a:xfrm>
            <a:off x="9340618" y="4074043"/>
            <a:ext cx="2460857" cy="1607825"/>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47157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anim calcmode="lin" valueType="num">
                                      <p:cBhvr>
                                        <p:cTn id="8" dur="1000" fill="hold"/>
                                        <p:tgtEl>
                                          <p:spTgt spid="17"/>
                                        </p:tgtEl>
                                        <p:attrNameLst>
                                          <p:attrName>ppt_x</p:attrName>
                                        </p:attrNameLst>
                                      </p:cBhvr>
                                      <p:tavLst>
                                        <p:tav tm="0">
                                          <p:val>
                                            <p:strVal val="#ppt_x"/>
                                          </p:val>
                                        </p:tav>
                                        <p:tav tm="100000">
                                          <p:val>
                                            <p:strVal val="#ppt_x"/>
                                          </p:val>
                                        </p:tav>
                                      </p:tavLst>
                                    </p:anim>
                                    <p:anim calcmode="lin" valueType="num">
                                      <p:cBhvr>
                                        <p:cTn id="9"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82B098CA-A987-BB02-BB30-8FC7C93C2932}"/>
              </a:ext>
            </a:extLst>
          </p:cNvPr>
          <p:cNvSpPr txBox="1"/>
          <p:nvPr/>
        </p:nvSpPr>
        <p:spPr>
          <a:xfrm>
            <a:off x="2274498" y="1427244"/>
            <a:ext cx="7918741" cy="218521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AMBITO COMUNITARIO </a:t>
            </a:r>
          </a:p>
          <a:p>
            <a:pPr algn="ctr"/>
            <a:endParaRPr lang="es-EC" sz="1600" b="1" dirty="0">
              <a:latin typeface="Calisto MT" panose="02040603050505030304" pitchFamily="18" charset="0"/>
            </a:endParaRPr>
          </a:p>
        </p:txBody>
      </p:sp>
      <p:pic>
        <p:nvPicPr>
          <p:cNvPr id="3" name="Imagen 2">
            <a:extLst>
              <a:ext uri="{FF2B5EF4-FFF2-40B4-BE49-F238E27FC236}">
                <a16:creationId xmlns:a16="http://schemas.microsoft.com/office/drawing/2014/main" id="{6E636AFC-12BE-11D7-F584-BED68FF7D77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78241" y="5838251"/>
            <a:ext cx="1511253" cy="511368"/>
          </a:xfrm>
          <a:prstGeom prst="rect">
            <a:avLst/>
          </a:prstGeom>
          <a:noFill/>
          <a:ln>
            <a:noFill/>
          </a:ln>
        </p:spPr>
      </p:pic>
      <p:pic>
        <p:nvPicPr>
          <p:cNvPr id="4" name="Imagen 3">
            <a:extLst>
              <a:ext uri="{FF2B5EF4-FFF2-40B4-BE49-F238E27FC236}">
                <a16:creationId xmlns:a16="http://schemas.microsoft.com/office/drawing/2014/main" id="{191614E6-B910-079F-23EF-3E2C4849389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36345" y="123686"/>
            <a:ext cx="758156" cy="584200"/>
          </a:xfrm>
          <a:prstGeom prst="rect">
            <a:avLst/>
          </a:prstGeom>
        </p:spPr>
      </p:pic>
      <p:sp>
        <p:nvSpPr>
          <p:cNvPr id="5" name="Rectángulo 4">
            <a:extLst>
              <a:ext uri="{FF2B5EF4-FFF2-40B4-BE49-F238E27FC236}">
                <a16:creationId xmlns:a16="http://schemas.microsoft.com/office/drawing/2014/main" id="{5CE2AB3A-CCF6-496E-3118-18D0E9B21EA4}"/>
              </a:ext>
            </a:extLst>
          </p:cNvPr>
          <p:cNvSpPr/>
          <p:nvPr/>
        </p:nvSpPr>
        <p:spPr>
          <a:xfrm>
            <a:off x="5157344" y="6436460"/>
            <a:ext cx="2153045"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EA5F7480-1C34-0483-E054-CBB1AB7060A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BF74BE85-4C09-36EE-06BA-6218E2D2CE0A}"/>
              </a:ext>
            </a:extLst>
          </p:cNvPr>
          <p:cNvSpPr txBox="1"/>
          <p:nvPr/>
        </p:nvSpPr>
        <p:spPr>
          <a:xfrm>
            <a:off x="1634087" y="3937904"/>
            <a:ext cx="9199565"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54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rPr>
              <a:t>Monto total: $ 2,747.22</a:t>
            </a:r>
            <a:endParaRPr lang="es-US" sz="80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endParaRPr>
          </a:p>
          <a:p>
            <a:pPr algn="ctr"/>
            <a:endParaRPr lang="es-EC" sz="1600" b="1" dirty="0">
              <a:latin typeface="Calisto MT" panose="02040603050505030304" pitchFamily="18" charset="0"/>
            </a:endParaRPr>
          </a:p>
        </p:txBody>
      </p:sp>
    </p:spTree>
    <p:extLst>
      <p:ext uri="{BB962C8B-B14F-4D97-AF65-F5344CB8AC3E}">
        <p14:creationId xmlns:p14="http://schemas.microsoft.com/office/powerpoint/2010/main" val="32379841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1000"/>
                                        <p:tgtEl>
                                          <p:spTgt spid="7">
                                            <p:bg/>
                                          </p:spTgt>
                                        </p:tgtEl>
                                      </p:cBhvr>
                                    </p:animEffect>
                                    <p:anim calcmode="lin" valueType="num">
                                      <p:cBhvr>
                                        <p:cTn id="22" dur="1000" fill="hold"/>
                                        <p:tgtEl>
                                          <p:spTgt spid="7">
                                            <p:bg/>
                                          </p:spTgt>
                                        </p:tgtEl>
                                        <p:attrNameLst>
                                          <p:attrName>ppt_x</p:attrName>
                                        </p:attrNameLst>
                                      </p:cBhvr>
                                      <p:tavLst>
                                        <p:tav tm="0">
                                          <p:val>
                                            <p:strVal val="#ppt_x"/>
                                          </p:val>
                                        </p:tav>
                                        <p:tav tm="100000">
                                          <p:val>
                                            <p:strVal val="#ppt_x"/>
                                          </p:val>
                                        </p:tav>
                                      </p:tavLst>
                                    </p:anim>
                                    <p:anim calcmode="lin" valueType="num">
                                      <p:cBhvr>
                                        <p:cTn id="23"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a:extLst>
              <a:ext uri="{FF2B5EF4-FFF2-40B4-BE49-F238E27FC236}">
                <a16:creationId xmlns:a16="http://schemas.microsoft.com/office/drawing/2014/main" id="{152E6AC4-3D73-9549-4F5A-2EDDC23C373D}"/>
              </a:ext>
            </a:extLst>
          </p:cNvPr>
          <p:cNvSpPr txBox="1"/>
          <p:nvPr/>
        </p:nvSpPr>
        <p:spPr>
          <a:xfrm>
            <a:off x="2202421" y="3429000"/>
            <a:ext cx="6817752" cy="1077218"/>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SERVICIOS DE MANTENIMIENTO Y LIMPIEZA DE ESPACIOS PÚBLICOS DEL GAD PARROQUIAL DE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2,020.00</a:t>
            </a:r>
            <a:r>
              <a:rPr lang="es-US" sz="1400" dirty="0">
                <a:solidFill>
                  <a:srgbClr val="002060"/>
                </a:solidFill>
                <a:latin typeface="Arial Nova Light" panose="020B0304020202020204" pitchFamily="34" charset="0"/>
                <a:cs typeface="Arial" panose="020B0604020202020204" pitchFamily="34" charset="0"/>
              </a:rPr>
              <a:t>	</a:t>
            </a:r>
          </a:p>
        </p:txBody>
      </p:sp>
      <p:sp>
        <p:nvSpPr>
          <p:cNvPr id="4" name="CuadroTexto 3">
            <a:extLst>
              <a:ext uri="{FF2B5EF4-FFF2-40B4-BE49-F238E27FC236}">
                <a16:creationId xmlns:a16="http://schemas.microsoft.com/office/drawing/2014/main" id="{6D9D53A0-C94D-EEE4-FC20-4DCFAACF63BC}"/>
              </a:ext>
            </a:extLst>
          </p:cNvPr>
          <p:cNvSpPr txBox="1"/>
          <p:nvPr/>
        </p:nvSpPr>
        <p:spPr>
          <a:xfrm>
            <a:off x="2202421" y="2058316"/>
            <a:ext cx="6817752" cy="1077218"/>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ADQUISICIÓN DE COMBUSTIBLE (GASOLINA) PARA MOTOCICLETA Y EQUIPOS MENORES DEL GADPRSJW 2025</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dirty="0">
                <a:solidFill>
                  <a:srgbClr val="002060"/>
                </a:solidFill>
                <a:latin typeface="Arial Nova Light" panose="020B0304020202020204" pitchFamily="34" charset="0"/>
                <a:cs typeface="Arial" panose="020B0604020202020204" pitchFamily="34" charset="0"/>
              </a:rPr>
              <a:t> </a:t>
            </a: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457.22</a:t>
            </a:r>
            <a:r>
              <a:rPr lang="es-US" sz="1400" dirty="0">
                <a:solidFill>
                  <a:srgbClr val="002060"/>
                </a:solidFill>
                <a:latin typeface="Arial Nova Light" panose="020B0304020202020204" pitchFamily="34" charset="0"/>
                <a:cs typeface="Arial" panose="020B0604020202020204" pitchFamily="34" charset="0"/>
              </a:rPr>
              <a:t>	</a:t>
            </a:r>
          </a:p>
        </p:txBody>
      </p:sp>
      <p:sp>
        <p:nvSpPr>
          <p:cNvPr id="7" name="CuadroTexto 6">
            <a:extLst>
              <a:ext uri="{FF2B5EF4-FFF2-40B4-BE49-F238E27FC236}">
                <a16:creationId xmlns:a16="http://schemas.microsoft.com/office/drawing/2014/main" id="{50CD8BEC-2444-914E-0A29-9A012EA5F619}"/>
              </a:ext>
            </a:extLst>
          </p:cNvPr>
          <p:cNvSpPr txBox="1"/>
          <p:nvPr/>
        </p:nvSpPr>
        <p:spPr>
          <a:xfrm>
            <a:off x="2202421" y="657442"/>
            <a:ext cx="6817752" cy="1077218"/>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ADQUISICIÓN DE HERBICIDAS AGRICOLAS PARA EL CONTROL DE LA MALEZA EN LOS ESPACIOS PUBLICOS DE LA PARROQUIA</a:t>
            </a:r>
            <a:r>
              <a:rPr lang="es-MX" sz="1600" dirty="0">
                <a:solidFill>
                  <a:srgbClr val="002060"/>
                </a:solidFill>
                <a:latin typeface="Arial Nova Light" panose="020B0304020202020204" pitchFamily="34" charset="0"/>
                <a:cs typeface="Arial" panose="020B0604020202020204" pitchFamily="34" charset="0"/>
              </a:rPr>
              <a:t> </a:t>
            </a:r>
          </a:p>
          <a:p>
            <a:pPr algn="ctr"/>
            <a:endParaRPr lang="es-MX" sz="1600" dirty="0">
              <a:solidFill>
                <a:srgbClr val="002060"/>
              </a:solidFill>
              <a:latin typeface="Arial Nova Light" panose="020B0304020202020204" pitchFamily="34" charset="0"/>
              <a:cs typeface="Arial" panose="020B0604020202020204" pitchFamily="34" charset="0"/>
            </a:endParaRPr>
          </a:p>
          <a:p>
            <a:pPr algn="ct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270.00</a:t>
            </a:r>
            <a:r>
              <a:rPr lang="es-US" sz="1400" dirty="0">
                <a:solidFill>
                  <a:srgbClr val="002060"/>
                </a:solidFill>
                <a:latin typeface="Arial Nova Light" panose="020B0304020202020204" pitchFamily="34" charset="0"/>
                <a:cs typeface="Arial" panose="020B0604020202020204" pitchFamily="34" charset="0"/>
              </a:rPr>
              <a:t>	</a:t>
            </a:r>
          </a:p>
        </p:txBody>
      </p:sp>
      <p:pic>
        <p:nvPicPr>
          <p:cNvPr id="8" name="Imagen 7">
            <a:extLst>
              <a:ext uri="{FF2B5EF4-FFF2-40B4-BE49-F238E27FC236}">
                <a16:creationId xmlns:a16="http://schemas.microsoft.com/office/drawing/2014/main" id="{0F43928D-5108-7326-4AED-C9A16E83079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4855671" y="5602332"/>
            <a:ext cx="1511253" cy="511368"/>
          </a:xfrm>
          <a:prstGeom prst="rect">
            <a:avLst/>
          </a:prstGeom>
          <a:noFill/>
          <a:ln>
            <a:noFill/>
          </a:ln>
        </p:spPr>
      </p:pic>
      <p:pic>
        <p:nvPicPr>
          <p:cNvPr id="9" name="Imagen 8">
            <a:extLst>
              <a:ext uri="{FF2B5EF4-FFF2-40B4-BE49-F238E27FC236}">
                <a16:creationId xmlns:a16="http://schemas.microsoft.com/office/drawing/2014/main" id="{F5F47012-7D15-2A72-C7CE-B5C108D187B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1824" y="106045"/>
            <a:ext cx="872677" cy="672445"/>
          </a:xfrm>
          <a:prstGeom prst="rect">
            <a:avLst/>
          </a:prstGeom>
        </p:spPr>
      </p:pic>
      <p:sp>
        <p:nvSpPr>
          <p:cNvPr id="10" name="Rectángulo 9">
            <a:extLst>
              <a:ext uri="{FF2B5EF4-FFF2-40B4-BE49-F238E27FC236}">
                <a16:creationId xmlns:a16="http://schemas.microsoft.com/office/drawing/2014/main" id="{8B5EE592-B1F0-74A5-4797-8D2F2E9C9198}"/>
              </a:ext>
            </a:extLst>
          </p:cNvPr>
          <p:cNvSpPr/>
          <p:nvPr/>
        </p:nvSpPr>
        <p:spPr>
          <a:xfrm>
            <a:off x="4441772" y="6191856"/>
            <a:ext cx="2339052"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11" name="Imagen 10">
            <a:extLst>
              <a:ext uri="{FF2B5EF4-FFF2-40B4-BE49-F238E27FC236}">
                <a16:creationId xmlns:a16="http://schemas.microsoft.com/office/drawing/2014/main" id="{D7560992-1ACE-FB4D-739F-3BBE7A7DB62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30271386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fade">
                                      <p:cBhvr>
                                        <p:cTn id="21" dur="1000"/>
                                        <p:tgtEl>
                                          <p:spTgt spid="7"/>
                                        </p:tgtEl>
                                      </p:cBhvr>
                                    </p:animEffect>
                                    <p:anim calcmode="lin" valueType="num">
                                      <p:cBhvr>
                                        <p:cTn id="22" dur="1000" fill="hold"/>
                                        <p:tgtEl>
                                          <p:spTgt spid="7"/>
                                        </p:tgtEl>
                                        <p:attrNameLst>
                                          <p:attrName>ppt_x</p:attrName>
                                        </p:attrNameLst>
                                      </p:cBhvr>
                                      <p:tavLst>
                                        <p:tav tm="0">
                                          <p:val>
                                            <p:strVal val="#ppt_x"/>
                                          </p:val>
                                        </p:tav>
                                        <p:tav tm="100000">
                                          <p:val>
                                            <p:strVal val="#ppt_x"/>
                                          </p:val>
                                        </p:tav>
                                      </p:tavLst>
                                    </p:anim>
                                    <p:anim calcmode="lin" valueType="num">
                                      <p:cBhvr>
                                        <p:cTn id="2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4"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E5AE9E-A5DE-D81A-ECA1-7C275135A12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EFFFCCB9-137E-7820-4B21-54840920CAEE}"/>
              </a:ext>
            </a:extLst>
          </p:cNvPr>
          <p:cNvSpPr txBox="1"/>
          <p:nvPr/>
        </p:nvSpPr>
        <p:spPr>
          <a:xfrm>
            <a:off x="2274498" y="1427244"/>
            <a:ext cx="7918741" cy="218521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OBRAS CENTRO PARROQUIAL</a:t>
            </a:r>
          </a:p>
          <a:p>
            <a:pPr algn="ctr"/>
            <a:endParaRPr lang="es-EC" sz="1600" b="1" dirty="0">
              <a:latin typeface="Calisto MT" panose="02040603050505030304" pitchFamily="18" charset="0"/>
            </a:endParaRPr>
          </a:p>
        </p:txBody>
      </p:sp>
      <p:pic>
        <p:nvPicPr>
          <p:cNvPr id="3" name="Imagen 2">
            <a:extLst>
              <a:ext uri="{FF2B5EF4-FFF2-40B4-BE49-F238E27FC236}">
                <a16:creationId xmlns:a16="http://schemas.microsoft.com/office/drawing/2014/main" id="{27F2A4C4-69A6-76F0-AF80-F93BDD259E6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78241" y="5838251"/>
            <a:ext cx="1511253" cy="511368"/>
          </a:xfrm>
          <a:prstGeom prst="rect">
            <a:avLst/>
          </a:prstGeom>
          <a:noFill/>
          <a:ln>
            <a:noFill/>
          </a:ln>
        </p:spPr>
      </p:pic>
      <p:pic>
        <p:nvPicPr>
          <p:cNvPr id="4" name="Imagen 3">
            <a:extLst>
              <a:ext uri="{FF2B5EF4-FFF2-40B4-BE49-F238E27FC236}">
                <a16:creationId xmlns:a16="http://schemas.microsoft.com/office/drawing/2014/main" id="{929051EC-6D58-B920-9C91-3965ACFA513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36345" y="123686"/>
            <a:ext cx="758156" cy="584200"/>
          </a:xfrm>
          <a:prstGeom prst="rect">
            <a:avLst/>
          </a:prstGeom>
        </p:spPr>
      </p:pic>
      <p:sp>
        <p:nvSpPr>
          <p:cNvPr id="5" name="Rectángulo 4">
            <a:extLst>
              <a:ext uri="{FF2B5EF4-FFF2-40B4-BE49-F238E27FC236}">
                <a16:creationId xmlns:a16="http://schemas.microsoft.com/office/drawing/2014/main" id="{C391E249-4863-2E39-E59E-6B7061D407FA}"/>
              </a:ext>
            </a:extLst>
          </p:cNvPr>
          <p:cNvSpPr/>
          <p:nvPr/>
        </p:nvSpPr>
        <p:spPr>
          <a:xfrm>
            <a:off x="5157344" y="6436460"/>
            <a:ext cx="2153045"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DD94FDDF-83E6-F3DD-003D-2F01D9AB396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C1E7C35E-BB12-0852-B1B3-072A42E40EA5}"/>
              </a:ext>
            </a:extLst>
          </p:cNvPr>
          <p:cNvSpPr txBox="1"/>
          <p:nvPr/>
        </p:nvSpPr>
        <p:spPr>
          <a:xfrm>
            <a:off x="1634087" y="3937904"/>
            <a:ext cx="9442230"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54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rPr>
              <a:t>Monto total: $ 36,462.33</a:t>
            </a:r>
          </a:p>
          <a:p>
            <a:pPr algn="ctr"/>
            <a:endParaRPr lang="es-EC" sz="1600" b="1" dirty="0">
              <a:latin typeface="Calisto MT" panose="02040603050505030304" pitchFamily="18" charset="0"/>
            </a:endParaRPr>
          </a:p>
        </p:txBody>
      </p:sp>
    </p:spTree>
    <p:extLst>
      <p:ext uri="{BB962C8B-B14F-4D97-AF65-F5344CB8AC3E}">
        <p14:creationId xmlns:p14="http://schemas.microsoft.com/office/powerpoint/2010/main" val="6626912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1000"/>
                                        <p:tgtEl>
                                          <p:spTgt spid="7">
                                            <p:bg/>
                                          </p:spTgt>
                                        </p:tgtEl>
                                      </p:cBhvr>
                                    </p:animEffect>
                                    <p:anim calcmode="lin" valueType="num">
                                      <p:cBhvr>
                                        <p:cTn id="22" dur="1000" fill="hold"/>
                                        <p:tgtEl>
                                          <p:spTgt spid="7">
                                            <p:bg/>
                                          </p:spTgt>
                                        </p:tgtEl>
                                        <p:attrNameLst>
                                          <p:attrName>ppt_x</p:attrName>
                                        </p:attrNameLst>
                                      </p:cBhvr>
                                      <p:tavLst>
                                        <p:tav tm="0">
                                          <p:val>
                                            <p:strVal val="#ppt_x"/>
                                          </p:val>
                                        </p:tav>
                                        <p:tav tm="100000">
                                          <p:val>
                                            <p:strVal val="#ppt_x"/>
                                          </p:val>
                                        </p:tav>
                                      </p:tavLst>
                                    </p:anim>
                                    <p:anim calcmode="lin" valueType="num">
                                      <p:cBhvr>
                                        <p:cTn id="23"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F8973F8-A9F9-15DD-CC32-8445EE958D17}"/>
              </a:ext>
            </a:extLst>
          </p:cNvPr>
          <p:cNvSpPr txBox="1"/>
          <p:nvPr/>
        </p:nvSpPr>
        <p:spPr>
          <a:xfrm>
            <a:off x="1782544" y="64512"/>
            <a:ext cx="845633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latin typeface="Arial Nova Light" panose="020B0304020202020204" pitchFamily="34" charset="0"/>
              </a:rPr>
              <a:t>MANTENIMIENTO DE VÍAS AGRÍCOLAS EN EL CENTRO PARROQUIAL</a:t>
            </a:r>
          </a:p>
          <a:p>
            <a:r>
              <a:rPr lang="es-ES" b="1" dirty="0">
                <a:latin typeface="Arial Nova Light" panose="020B0304020202020204" pitchFamily="34" charset="0"/>
              </a:rPr>
              <a:t>DE SAN JACINTO DE WAKAMBEIS</a:t>
            </a:r>
          </a:p>
          <a:p>
            <a:pPr algn="ctr"/>
            <a:r>
              <a:rPr lang="es-MX" sz="1600" dirty="0">
                <a:solidFill>
                  <a:srgbClr val="FF0000"/>
                </a:solidFill>
                <a:latin typeface="Arial Nova Light" panose="020B0304020202020204" pitchFamily="34" charset="0"/>
              </a:rPr>
              <a:t>Monto:            $     </a:t>
            </a:r>
            <a:r>
              <a:rPr lang="es-US" b="1" dirty="0">
                <a:solidFill>
                  <a:srgbClr val="FF0000"/>
                </a:solidFill>
                <a:latin typeface="Arial Nova Light" panose="020B0304020202020204" pitchFamily="34" charset="0"/>
              </a:rPr>
              <a:t>6,300.00</a:t>
            </a:r>
            <a:endParaRPr lang="es-US" dirty="0">
              <a:solidFill>
                <a:srgbClr val="FF0000"/>
              </a:solidFill>
              <a:latin typeface="Arial Nova Light" panose="020B0304020202020204" pitchFamily="34" charset="0"/>
            </a:endParaRPr>
          </a:p>
        </p:txBody>
      </p:sp>
      <p:pic>
        <p:nvPicPr>
          <p:cNvPr id="2" name="Imagen 1">
            <a:extLst>
              <a:ext uri="{FF2B5EF4-FFF2-40B4-BE49-F238E27FC236}">
                <a16:creationId xmlns:a16="http://schemas.microsoft.com/office/drawing/2014/main" id="{36911495-AFB2-AA15-C5CB-0BE0606B98B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83787" y="6212218"/>
            <a:ext cx="1420926" cy="481836"/>
          </a:xfrm>
          <a:prstGeom prst="rect">
            <a:avLst/>
          </a:prstGeom>
          <a:noFill/>
          <a:ln>
            <a:noFill/>
          </a:ln>
        </p:spPr>
      </p:pic>
      <p:pic>
        <p:nvPicPr>
          <p:cNvPr id="3" name="Imagen 2">
            <a:extLst>
              <a:ext uri="{FF2B5EF4-FFF2-40B4-BE49-F238E27FC236}">
                <a16:creationId xmlns:a16="http://schemas.microsoft.com/office/drawing/2014/main" id="{D454DEB7-114A-250B-E08F-E79C1D4DC25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68500" y="64512"/>
            <a:ext cx="872676" cy="672444"/>
          </a:xfrm>
          <a:prstGeom prst="rect">
            <a:avLst/>
          </a:prstGeom>
        </p:spPr>
      </p:pic>
      <p:sp>
        <p:nvSpPr>
          <p:cNvPr id="5" name="Rectángulo 4">
            <a:extLst>
              <a:ext uri="{FF2B5EF4-FFF2-40B4-BE49-F238E27FC236}">
                <a16:creationId xmlns:a16="http://schemas.microsoft.com/office/drawing/2014/main" id="{87676A6B-5874-67CE-1418-8632F915C37D}"/>
              </a:ext>
            </a:extLst>
          </p:cNvPr>
          <p:cNvSpPr/>
          <p:nvPr/>
        </p:nvSpPr>
        <p:spPr>
          <a:xfrm>
            <a:off x="10833652" y="6453136"/>
            <a:ext cx="1420925" cy="400110"/>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7" name="Imagen 6">
            <a:extLst>
              <a:ext uri="{FF2B5EF4-FFF2-40B4-BE49-F238E27FC236}">
                <a16:creationId xmlns:a16="http://schemas.microsoft.com/office/drawing/2014/main" id="{D19353A9-B624-A350-76AB-E475B1E4AAC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2" name="Imagen 11">
            <a:extLst>
              <a:ext uri="{FF2B5EF4-FFF2-40B4-BE49-F238E27FC236}">
                <a16:creationId xmlns:a16="http://schemas.microsoft.com/office/drawing/2014/main" id="{466913A7-90DE-0012-3C8F-8E8128B2C994}"/>
              </a:ext>
            </a:extLst>
          </p:cNvPr>
          <p:cNvPicPr>
            <a:picLocks noChangeAspect="1"/>
          </p:cNvPicPr>
          <p:nvPr/>
        </p:nvPicPr>
        <p:blipFill>
          <a:blip r:embed="rId7"/>
          <a:stretch>
            <a:fillRect/>
          </a:stretch>
        </p:blipFill>
        <p:spPr>
          <a:xfrm>
            <a:off x="6894450" y="1569334"/>
            <a:ext cx="3849750" cy="2706838"/>
          </a:xfrm>
          <a:prstGeom prst="rect">
            <a:avLst/>
          </a:prstGeom>
        </p:spPr>
      </p:pic>
      <p:pic>
        <p:nvPicPr>
          <p:cNvPr id="14" name="Imagen 13">
            <a:extLst>
              <a:ext uri="{FF2B5EF4-FFF2-40B4-BE49-F238E27FC236}">
                <a16:creationId xmlns:a16="http://schemas.microsoft.com/office/drawing/2014/main" id="{8E06B939-1D4F-718E-9B04-9ABD1CAAE574}"/>
              </a:ext>
            </a:extLst>
          </p:cNvPr>
          <p:cNvPicPr>
            <a:picLocks noChangeAspect="1"/>
          </p:cNvPicPr>
          <p:nvPr/>
        </p:nvPicPr>
        <p:blipFill>
          <a:blip r:embed="rId8"/>
          <a:stretch>
            <a:fillRect/>
          </a:stretch>
        </p:blipFill>
        <p:spPr>
          <a:xfrm>
            <a:off x="1782545" y="1719108"/>
            <a:ext cx="3515006" cy="2311756"/>
          </a:xfrm>
          <a:prstGeom prst="rect">
            <a:avLst/>
          </a:prstGeom>
        </p:spPr>
      </p:pic>
      <p:pic>
        <p:nvPicPr>
          <p:cNvPr id="16" name="Imagen 15">
            <a:extLst>
              <a:ext uri="{FF2B5EF4-FFF2-40B4-BE49-F238E27FC236}">
                <a16:creationId xmlns:a16="http://schemas.microsoft.com/office/drawing/2014/main" id="{D1CDF7CC-AE22-B885-3738-0A073149FD29}"/>
              </a:ext>
            </a:extLst>
          </p:cNvPr>
          <p:cNvPicPr>
            <a:picLocks noChangeAspect="1"/>
          </p:cNvPicPr>
          <p:nvPr/>
        </p:nvPicPr>
        <p:blipFill>
          <a:blip r:embed="rId9"/>
          <a:stretch>
            <a:fillRect/>
          </a:stretch>
        </p:blipFill>
        <p:spPr>
          <a:xfrm>
            <a:off x="6890949" y="4321794"/>
            <a:ext cx="3849750" cy="2126453"/>
          </a:xfrm>
          <a:prstGeom prst="rect">
            <a:avLst/>
          </a:prstGeom>
        </p:spPr>
      </p:pic>
      <p:pic>
        <p:nvPicPr>
          <p:cNvPr id="18" name="Imagen 17">
            <a:extLst>
              <a:ext uri="{FF2B5EF4-FFF2-40B4-BE49-F238E27FC236}">
                <a16:creationId xmlns:a16="http://schemas.microsoft.com/office/drawing/2014/main" id="{84E58CB9-6475-E8AD-132B-492005C835A2}"/>
              </a:ext>
            </a:extLst>
          </p:cNvPr>
          <p:cNvPicPr>
            <a:picLocks noChangeAspect="1"/>
          </p:cNvPicPr>
          <p:nvPr/>
        </p:nvPicPr>
        <p:blipFill>
          <a:blip r:embed="rId10"/>
          <a:stretch>
            <a:fillRect/>
          </a:stretch>
        </p:blipFill>
        <p:spPr>
          <a:xfrm>
            <a:off x="1782544" y="4072571"/>
            <a:ext cx="3515007" cy="2380565"/>
          </a:xfrm>
          <a:prstGeom prst="rect">
            <a:avLst/>
          </a:prstGeom>
        </p:spPr>
      </p:pic>
      <p:sp>
        <p:nvSpPr>
          <p:cNvPr id="9" name="CuadroTexto 8">
            <a:extLst>
              <a:ext uri="{FF2B5EF4-FFF2-40B4-BE49-F238E27FC236}">
                <a16:creationId xmlns:a16="http://schemas.microsoft.com/office/drawing/2014/main" id="{BFD29B33-F449-294E-CB30-2E633397C5FB}"/>
              </a:ext>
            </a:extLst>
          </p:cNvPr>
          <p:cNvSpPr txBox="1"/>
          <p:nvPr/>
        </p:nvSpPr>
        <p:spPr>
          <a:xfrm>
            <a:off x="2752361" y="1430542"/>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ANTES</a:t>
            </a:r>
            <a:r>
              <a:rPr lang="es-US" sz="1400" dirty="0">
                <a:latin typeface="Arial Nova Light" panose="020B0304020202020204" pitchFamily="34" charset="0"/>
                <a:cs typeface="Arial" panose="020B0604020202020204" pitchFamily="34" charset="0"/>
              </a:rPr>
              <a:t>	</a:t>
            </a:r>
          </a:p>
        </p:txBody>
      </p:sp>
      <p:sp>
        <p:nvSpPr>
          <p:cNvPr id="10" name="CuadroTexto 9">
            <a:extLst>
              <a:ext uri="{FF2B5EF4-FFF2-40B4-BE49-F238E27FC236}">
                <a16:creationId xmlns:a16="http://schemas.microsoft.com/office/drawing/2014/main" id="{B770725E-944E-6DA5-8F17-C212B0A743BE}"/>
              </a:ext>
            </a:extLst>
          </p:cNvPr>
          <p:cNvSpPr txBox="1"/>
          <p:nvPr/>
        </p:nvSpPr>
        <p:spPr>
          <a:xfrm>
            <a:off x="7413516" y="1380554"/>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DESPUES</a:t>
            </a:r>
            <a:endParaRPr lang="es-US" sz="1400" dirty="0">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075581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9"/>
                                        </p:tgtEl>
                                        <p:attrNameLst>
                                          <p:attrName>style.visibility</p:attrName>
                                        </p:attrNameLst>
                                      </p:cBhvr>
                                      <p:to>
                                        <p:strVal val="visible"/>
                                      </p:to>
                                    </p:set>
                                    <p:animEffect transition="in" filter="fade">
                                      <p:cBhvr>
                                        <p:cTn id="35" dur="1000"/>
                                        <p:tgtEl>
                                          <p:spTgt spid="9"/>
                                        </p:tgtEl>
                                      </p:cBhvr>
                                    </p:animEffect>
                                    <p:anim calcmode="lin" valueType="num">
                                      <p:cBhvr>
                                        <p:cTn id="36" dur="1000" fill="hold"/>
                                        <p:tgtEl>
                                          <p:spTgt spid="9"/>
                                        </p:tgtEl>
                                        <p:attrNameLst>
                                          <p:attrName>ppt_x</p:attrName>
                                        </p:attrNameLst>
                                      </p:cBhvr>
                                      <p:tavLst>
                                        <p:tav tm="0">
                                          <p:val>
                                            <p:strVal val="#ppt_x"/>
                                          </p:val>
                                        </p:tav>
                                        <p:tav tm="100000">
                                          <p:val>
                                            <p:strVal val="#ppt_x"/>
                                          </p:val>
                                        </p:tav>
                                      </p:tavLst>
                                    </p:anim>
                                    <p:anim calcmode="lin" valueType="num">
                                      <p:cBhvr>
                                        <p:cTn id="37"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fade">
                                      <p:cBhvr>
                                        <p:cTn id="42" dur="1000"/>
                                        <p:tgtEl>
                                          <p:spTgt spid="10"/>
                                        </p:tgtEl>
                                      </p:cBhvr>
                                    </p:animEffect>
                                    <p:anim calcmode="lin" valueType="num">
                                      <p:cBhvr>
                                        <p:cTn id="43" dur="1000" fill="hold"/>
                                        <p:tgtEl>
                                          <p:spTgt spid="10"/>
                                        </p:tgtEl>
                                        <p:attrNameLst>
                                          <p:attrName>ppt_x</p:attrName>
                                        </p:attrNameLst>
                                      </p:cBhvr>
                                      <p:tavLst>
                                        <p:tav tm="0">
                                          <p:val>
                                            <p:strVal val="#ppt_x"/>
                                          </p:val>
                                        </p:tav>
                                        <p:tav tm="100000">
                                          <p:val>
                                            <p:strVal val="#ppt_x"/>
                                          </p:val>
                                        </p:tav>
                                      </p:tavLst>
                                    </p:anim>
                                    <p:anim calcmode="lin" valueType="num">
                                      <p:cBhvr>
                                        <p:cTn id="4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9" grpId="0" animBg="1"/>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7EB20882-6A2D-70A2-F556-F1E05650A9DE}"/>
              </a:ext>
            </a:extLst>
          </p:cNvPr>
          <p:cNvSpPr txBox="1"/>
          <p:nvPr/>
        </p:nvSpPr>
        <p:spPr>
          <a:xfrm>
            <a:off x="1970537" y="165037"/>
            <a:ext cx="869434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latin typeface="Arial Nova Light" panose="020B0304020202020204" pitchFamily="34" charset="0"/>
              </a:rPr>
              <a:t>ADECUACIÓN DE ÁREAS VERDES EN LA PARTE IZQUIERDA DE LA CALLE CHUMBIQUE EN LA PARROQUIA DE WAKAMBEIS</a:t>
            </a:r>
          </a:p>
          <a:p>
            <a:pPr algn="ctr"/>
            <a:r>
              <a:rPr lang="es-MX" sz="1600" dirty="0">
                <a:solidFill>
                  <a:srgbClr val="FF0000"/>
                </a:solidFill>
                <a:latin typeface="Arial Nova Light" panose="020B0304020202020204" pitchFamily="34" charset="0"/>
              </a:rPr>
              <a:t>Monto: $     </a:t>
            </a:r>
            <a:r>
              <a:rPr lang="es-US" b="1" dirty="0">
                <a:solidFill>
                  <a:srgbClr val="FF0000"/>
                </a:solidFill>
                <a:latin typeface="Arial Nova Light" panose="020B0304020202020204" pitchFamily="34" charset="0"/>
              </a:rPr>
              <a:t>7,192.32</a:t>
            </a:r>
            <a:r>
              <a:rPr lang="es-US" dirty="0">
                <a:solidFill>
                  <a:srgbClr val="FF0000"/>
                </a:solidFill>
                <a:latin typeface="Arial Nova Light" panose="020B0304020202020204" pitchFamily="34" charset="0"/>
              </a:rPr>
              <a:t>	</a:t>
            </a:r>
          </a:p>
        </p:txBody>
      </p:sp>
      <p:sp>
        <p:nvSpPr>
          <p:cNvPr id="23" name="CuadroTexto 22">
            <a:extLst>
              <a:ext uri="{FF2B5EF4-FFF2-40B4-BE49-F238E27FC236}">
                <a16:creationId xmlns:a16="http://schemas.microsoft.com/office/drawing/2014/main" id="{099705B3-2D1B-383D-9BED-3F61D89F497F}"/>
              </a:ext>
            </a:extLst>
          </p:cNvPr>
          <p:cNvSpPr txBox="1"/>
          <p:nvPr/>
        </p:nvSpPr>
        <p:spPr>
          <a:xfrm>
            <a:off x="8575675" y="1226289"/>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DESPUES</a:t>
            </a:r>
            <a:endParaRPr lang="es-US" sz="1400" dirty="0">
              <a:latin typeface="Arial Nova Light" panose="020B0304020202020204" pitchFamily="34" charset="0"/>
              <a:cs typeface="Arial" panose="020B0604020202020204" pitchFamily="34" charset="0"/>
            </a:endParaRPr>
          </a:p>
        </p:txBody>
      </p:sp>
      <p:pic>
        <p:nvPicPr>
          <p:cNvPr id="2" name="Imagen 1">
            <a:extLst>
              <a:ext uri="{FF2B5EF4-FFF2-40B4-BE49-F238E27FC236}">
                <a16:creationId xmlns:a16="http://schemas.microsoft.com/office/drawing/2014/main" id="{60F37C25-5AAC-4DD5-8C81-4BA09D8F37D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355328" y="6269115"/>
            <a:ext cx="1074900" cy="423848"/>
          </a:xfrm>
          <a:prstGeom prst="rect">
            <a:avLst/>
          </a:prstGeom>
          <a:noFill/>
          <a:ln>
            <a:noFill/>
          </a:ln>
        </p:spPr>
      </p:pic>
      <p:pic>
        <p:nvPicPr>
          <p:cNvPr id="3" name="Imagen 2">
            <a:extLst>
              <a:ext uri="{FF2B5EF4-FFF2-40B4-BE49-F238E27FC236}">
                <a16:creationId xmlns:a16="http://schemas.microsoft.com/office/drawing/2014/main" id="{BCD3C4E8-430F-E4C0-D5E0-DED3FFCC933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053550" y="96424"/>
            <a:ext cx="981128" cy="756012"/>
          </a:xfrm>
          <a:prstGeom prst="rect">
            <a:avLst/>
          </a:prstGeom>
        </p:spPr>
      </p:pic>
      <p:sp>
        <p:nvSpPr>
          <p:cNvPr id="5" name="Rectángulo 4">
            <a:extLst>
              <a:ext uri="{FF2B5EF4-FFF2-40B4-BE49-F238E27FC236}">
                <a16:creationId xmlns:a16="http://schemas.microsoft.com/office/drawing/2014/main" id="{2807C26D-1D25-4E8D-DBFF-220D68F79A89}"/>
              </a:ext>
            </a:extLst>
          </p:cNvPr>
          <p:cNvSpPr/>
          <p:nvPr/>
        </p:nvSpPr>
        <p:spPr>
          <a:xfrm>
            <a:off x="9772650" y="6598021"/>
            <a:ext cx="2139027"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6" name="Imagen 5">
            <a:extLst>
              <a:ext uri="{FF2B5EF4-FFF2-40B4-BE49-F238E27FC236}">
                <a16:creationId xmlns:a16="http://schemas.microsoft.com/office/drawing/2014/main" id="{73600915-1F9D-F5B7-2FC2-B1232F3DFE3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9" name="Imagen 8">
            <a:extLst>
              <a:ext uri="{FF2B5EF4-FFF2-40B4-BE49-F238E27FC236}">
                <a16:creationId xmlns:a16="http://schemas.microsoft.com/office/drawing/2014/main" id="{B53AF29B-1739-F184-5CDA-B524FC81B63C}"/>
              </a:ext>
            </a:extLst>
          </p:cNvPr>
          <p:cNvPicPr>
            <a:picLocks noChangeAspect="1"/>
          </p:cNvPicPr>
          <p:nvPr/>
        </p:nvPicPr>
        <p:blipFill>
          <a:blip r:embed="rId7"/>
          <a:srcRect l="5997" b="11652"/>
          <a:stretch>
            <a:fillRect/>
          </a:stretch>
        </p:blipFill>
        <p:spPr>
          <a:xfrm>
            <a:off x="7430228" y="1619891"/>
            <a:ext cx="4511919" cy="1976076"/>
          </a:xfrm>
          <a:prstGeom prst="rect">
            <a:avLst/>
          </a:prstGeom>
        </p:spPr>
      </p:pic>
      <p:pic>
        <p:nvPicPr>
          <p:cNvPr id="12" name="Imagen 11">
            <a:extLst>
              <a:ext uri="{FF2B5EF4-FFF2-40B4-BE49-F238E27FC236}">
                <a16:creationId xmlns:a16="http://schemas.microsoft.com/office/drawing/2014/main" id="{8C865634-B9BF-7F9C-CA33-0896B8C02F62}"/>
              </a:ext>
            </a:extLst>
          </p:cNvPr>
          <p:cNvPicPr>
            <a:picLocks noChangeAspect="1"/>
          </p:cNvPicPr>
          <p:nvPr/>
        </p:nvPicPr>
        <p:blipFill>
          <a:blip r:embed="rId8"/>
          <a:srcRect l="6406" r="24297"/>
          <a:stretch>
            <a:fillRect/>
          </a:stretch>
        </p:blipFill>
        <p:spPr>
          <a:xfrm>
            <a:off x="7467849" y="3651015"/>
            <a:ext cx="4443828" cy="2960882"/>
          </a:xfrm>
          <a:prstGeom prst="rect">
            <a:avLst/>
          </a:prstGeom>
        </p:spPr>
      </p:pic>
      <p:pic>
        <p:nvPicPr>
          <p:cNvPr id="16" name="Imagen 15">
            <a:extLst>
              <a:ext uri="{FF2B5EF4-FFF2-40B4-BE49-F238E27FC236}">
                <a16:creationId xmlns:a16="http://schemas.microsoft.com/office/drawing/2014/main" id="{7197570C-A6C9-95D6-85EA-BB06404C130E}"/>
              </a:ext>
            </a:extLst>
          </p:cNvPr>
          <p:cNvPicPr>
            <a:picLocks noChangeAspect="1"/>
          </p:cNvPicPr>
          <p:nvPr/>
        </p:nvPicPr>
        <p:blipFill>
          <a:blip r:embed="rId9"/>
          <a:stretch>
            <a:fillRect/>
          </a:stretch>
        </p:blipFill>
        <p:spPr>
          <a:xfrm>
            <a:off x="1147049" y="3773467"/>
            <a:ext cx="5322904" cy="2715978"/>
          </a:xfrm>
          <a:prstGeom prst="rect">
            <a:avLst/>
          </a:prstGeom>
        </p:spPr>
      </p:pic>
      <p:pic>
        <p:nvPicPr>
          <p:cNvPr id="8" name="Imagen 7">
            <a:extLst>
              <a:ext uri="{FF2B5EF4-FFF2-40B4-BE49-F238E27FC236}">
                <a16:creationId xmlns:a16="http://schemas.microsoft.com/office/drawing/2014/main" id="{F0FFB416-5146-0602-948E-41565D84D647}"/>
              </a:ext>
            </a:extLst>
          </p:cNvPr>
          <p:cNvPicPr>
            <a:picLocks noChangeAspect="1"/>
          </p:cNvPicPr>
          <p:nvPr/>
        </p:nvPicPr>
        <p:blipFill>
          <a:blip r:embed="rId10"/>
          <a:stretch>
            <a:fillRect/>
          </a:stretch>
        </p:blipFill>
        <p:spPr>
          <a:xfrm>
            <a:off x="1147049" y="1395566"/>
            <a:ext cx="5322904" cy="2365949"/>
          </a:xfrm>
          <a:prstGeom prst="rect">
            <a:avLst/>
          </a:prstGeom>
        </p:spPr>
      </p:pic>
      <p:sp>
        <p:nvSpPr>
          <p:cNvPr id="22" name="CuadroTexto 21">
            <a:extLst>
              <a:ext uri="{FF2B5EF4-FFF2-40B4-BE49-F238E27FC236}">
                <a16:creationId xmlns:a16="http://schemas.microsoft.com/office/drawing/2014/main" id="{A079CEAE-0F50-4331-2B79-7D5A6B0EB246}"/>
              </a:ext>
            </a:extLst>
          </p:cNvPr>
          <p:cNvSpPr txBox="1"/>
          <p:nvPr/>
        </p:nvSpPr>
        <p:spPr>
          <a:xfrm>
            <a:off x="3316341" y="1226289"/>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ANTES</a:t>
            </a:r>
            <a:r>
              <a:rPr lang="es-US" sz="1400" dirty="0">
                <a:latin typeface="Arial Nova Light" panose="020B0304020202020204" pitchFamily="34" charset="0"/>
                <a:cs typeface="Arial" panose="020B0604020202020204" pitchFamily="34" charset="0"/>
              </a:rPr>
              <a:t>	</a:t>
            </a:r>
          </a:p>
        </p:txBody>
      </p:sp>
    </p:spTree>
    <p:extLst>
      <p:ext uri="{BB962C8B-B14F-4D97-AF65-F5344CB8AC3E}">
        <p14:creationId xmlns:p14="http://schemas.microsoft.com/office/powerpoint/2010/main" val="10045356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2"/>
                                        </p:tgtEl>
                                        <p:attrNameLst>
                                          <p:attrName>style.visibility</p:attrName>
                                        </p:attrNameLst>
                                      </p:cBhvr>
                                      <p:to>
                                        <p:strVal val="visible"/>
                                      </p:to>
                                    </p:set>
                                    <p:animEffect transition="in" filter="fade">
                                      <p:cBhvr>
                                        <p:cTn id="28" dur="1000"/>
                                        <p:tgtEl>
                                          <p:spTgt spid="22"/>
                                        </p:tgtEl>
                                      </p:cBhvr>
                                    </p:animEffect>
                                    <p:anim calcmode="lin" valueType="num">
                                      <p:cBhvr>
                                        <p:cTn id="29" dur="1000" fill="hold"/>
                                        <p:tgtEl>
                                          <p:spTgt spid="22"/>
                                        </p:tgtEl>
                                        <p:attrNameLst>
                                          <p:attrName>ppt_x</p:attrName>
                                        </p:attrNameLst>
                                      </p:cBhvr>
                                      <p:tavLst>
                                        <p:tav tm="0">
                                          <p:val>
                                            <p:strVal val="#ppt_x"/>
                                          </p:val>
                                        </p:tav>
                                        <p:tav tm="100000">
                                          <p:val>
                                            <p:strVal val="#ppt_x"/>
                                          </p:val>
                                        </p:tav>
                                      </p:tavLst>
                                    </p:anim>
                                    <p:anim calcmode="lin" valueType="num">
                                      <p:cBhvr>
                                        <p:cTn id="30"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fade">
                                      <p:cBhvr>
                                        <p:cTn id="35" dur="1000"/>
                                        <p:tgtEl>
                                          <p:spTgt spid="23"/>
                                        </p:tgtEl>
                                      </p:cBhvr>
                                    </p:animEffect>
                                    <p:anim calcmode="lin" valueType="num">
                                      <p:cBhvr>
                                        <p:cTn id="36" dur="1000" fill="hold"/>
                                        <p:tgtEl>
                                          <p:spTgt spid="23"/>
                                        </p:tgtEl>
                                        <p:attrNameLst>
                                          <p:attrName>ppt_x</p:attrName>
                                        </p:attrNameLst>
                                      </p:cBhvr>
                                      <p:tavLst>
                                        <p:tav tm="0">
                                          <p:val>
                                            <p:strVal val="#ppt_x"/>
                                          </p:val>
                                        </p:tav>
                                        <p:tav tm="100000">
                                          <p:val>
                                            <p:strVal val="#ppt_x"/>
                                          </p:val>
                                        </p:tav>
                                      </p:tavLst>
                                    </p:anim>
                                    <p:anim calcmode="lin" valueType="num">
                                      <p:cBhvr>
                                        <p:cTn id="37"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23" grpId="0" animBg="1"/>
      <p:bldP spid="2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CA9E44-FCCB-F0F9-1275-A8459FBF53FB}"/>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D1829277-9B4F-6A44-E4BA-8FC81E1F6EB6}"/>
              </a:ext>
            </a:extLst>
          </p:cNvPr>
          <p:cNvSpPr txBox="1"/>
          <p:nvPr/>
        </p:nvSpPr>
        <p:spPr>
          <a:xfrm>
            <a:off x="1679513" y="77930"/>
            <a:ext cx="9269223"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b="1" dirty="0">
                <a:latin typeface="Arial Nova Light" panose="020B0304020202020204" pitchFamily="34" charset="0"/>
              </a:rPr>
              <a:t>ALQUILÉR DE RETROEXCAVADORA PARA ATENDER LA LIMPIEZA DE DERRUMBOS, CANALIZACIÓN DE PASOS DE AGUA, CAUSADOS POR LA EPOCA INVERNAL EN LAS VÍAS PRUDUCTIVAS DE LA PARROQUIA SAN JACINTO DE WAKAMBEIS</a:t>
            </a:r>
          </a:p>
          <a:p>
            <a:pPr algn="ctr"/>
            <a:r>
              <a:rPr lang="es-MX" sz="1600" dirty="0">
                <a:solidFill>
                  <a:srgbClr val="FF0000"/>
                </a:solidFill>
                <a:latin typeface="Arial Nova Light" panose="020B0304020202020204" pitchFamily="34" charset="0"/>
              </a:rPr>
              <a:t>Monto:            $     </a:t>
            </a:r>
            <a:r>
              <a:rPr lang="es-US" b="1" dirty="0">
                <a:solidFill>
                  <a:srgbClr val="FF0000"/>
                </a:solidFill>
                <a:latin typeface="Arial Nova Light" panose="020B0304020202020204" pitchFamily="34" charset="0"/>
              </a:rPr>
              <a:t>2,700.00</a:t>
            </a:r>
            <a:endParaRPr lang="es-US" dirty="0">
              <a:solidFill>
                <a:srgbClr val="FF0000"/>
              </a:solidFill>
              <a:latin typeface="Arial Nova Light" panose="020B0304020202020204" pitchFamily="34" charset="0"/>
            </a:endParaRPr>
          </a:p>
        </p:txBody>
      </p:sp>
      <p:pic>
        <p:nvPicPr>
          <p:cNvPr id="2" name="Imagen 1">
            <a:extLst>
              <a:ext uri="{FF2B5EF4-FFF2-40B4-BE49-F238E27FC236}">
                <a16:creationId xmlns:a16="http://schemas.microsoft.com/office/drawing/2014/main" id="{78A9E5AF-401F-AB9B-5F83-602EDF6E4EE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58258" y="6068315"/>
            <a:ext cx="1511253" cy="511368"/>
          </a:xfrm>
          <a:prstGeom prst="rect">
            <a:avLst/>
          </a:prstGeom>
          <a:noFill/>
          <a:ln>
            <a:noFill/>
          </a:ln>
        </p:spPr>
      </p:pic>
      <p:pic>
        <p:nvPicPr>
          <p:cNvPr id="3" name="Imagen 2">
            <a:extLst>
              <a:ext uri="{FF2B5EF4-FFF2-40B4-BE49-F238E27FC236}">
                <a16:creationId xmlns:a16="http://schemas.microsoft.com/office/drawing/2014/main" id="{A991D0AD-5A54-20EC-3037-2087BD3ADC6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7360" y="39707"/>
            <a:ext cx="867141" cy="668179"/>
          </a:xfrm>
          <a:prstGeom prst="rect">
            <a:avLst/>
          </a:prstGeom>
        </p:spPr>
      </p:pic>
      <p:sp>
        <p:nvSpPr>
          <p:cNvPr id="5" name="Rectángulo 4">
            <a:extLst>
              <a:ext uri="{FF2B5EF4-FFF2-40B4-BE49-F238E27FC236}">
                <a16:creationId xmlns:a16="http://schemas.microsoft.com/office/drawing/2014/main" id="{EDB0DBF9-7367-A726-5B71-85CE7D79200D}"/>
              </a:ext>
            </a:extLst>
          </p:cNvPr>
          <p:cNvSpPr/>
          <p:nvPr/>
        </p:nvSpPr>
        <p:spPr>
          <a:xfrm>
            <a:off x="10007855" y="6562430"/>
            <a:ext cx="2184145"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8" name="Imagen 7">
            <a:extLst>
              <a:ext uri="{FF2B5EF4-FFF2-40B4-BE49-F238E27FC236}">
                <a16:creationId xmlns:a16="http://schemas.microsoft.com/office/drawing/2014/main" id="{795DB32E-B41A-BAA1-B786-7CD354DE3EB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7" name="Imagen 6">
            <a:extLst>
              <a:ext uri="{FF2B5EF4-FFF2-40B4-BE49-F238E27FC236}">
                <a16:creationId xmlns:a16="http://schemas.microsoft.com/office/drawing/2014/main" id="{0E28FEB5-A75A-7783-EEF0-4884A5BF1C57}"/>
              </a:ext>
            </a:extLst>
          </p:cNvPr>
          <p:cNvPicPr>
            <a:picLocks noChangeAspect="1"/>
          </p:cNvPicPr>
          <p:nvPr/>
        </p:nvPicPr>
        <p:blipFill>
          <a:blip r:embed="rId7"/>
          <a:stretch>
            <a:fillRect/>
          </a:stretch>
        </p:blipFill>
        <p:spPr>
          <a:xfrm>
            <a:off x="520416" y="1449836"/>
            <a:ext cx="5419691" cy="4077269"/>
          </a:xfrm>
          <a:prstGeom prst="rect">
            <a:avLst/>
          </a:prstGeom>
        </p:spPr>
      </p:pic>
      <p:pic>
        <p:nvPicPr>
          <p:cNvPr id="10" name="Imagen 9">
            <a:extLst>
              <a:ext uri="{FF2B5EF4-FFF2-40B4-BE49-F238E27FC236}">
                <a16:creationId xmlns:a16="http://schemas.microsoft.com/office/drawing/2014/main" id="{A8408253-0DDE-5FF6-4A11-6A110B163131}"/>
              </a:ext>
            </a:extLst>
          </p:cNvPr>
          <p:cNvPicPr>
            <a:picLocks noChangeAspect="1"/>
          </p:cNvPicPr>
          <p:nvPr/>
        </p:nvPicPr>
        <p:blipFill>
          <a:blip r:embed="rId8"/>
          <a:stretch>
            <a:fillRect/>
          </a:stretch>
        </p:blipFill>
        <p:spPr>
          <a:xfrm>
            <a:off x="5940107" y="1487527"/>
            <a:ext cx="6054394" cy="4077270"/>
          </a:xfrm>
          <a:prstGeom prst="rect">
            <a:avLst/>
          </a:prstGeom>
        </p:spPr>
      </p:pic>
    </p:spTree>
    <p:extLst>
      <p:ext uri="{BB962C8B-B14F-4D97-AF65-F5344CB8AC3E}">
        <p14:creationId xmlns:p14="http://schemas.microsoft.com/office/powerpoint/2010/main" val="1673384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descr="chumbique 2"/>
          <p:cNvPicPr/>
          <p:nvPr/>
        </p:nvPicPr>
        <p:blipFill rotWithShape="1">
          <a:blip r:embed="rId2">
            <a:lum bright="70000" contrast="-70000"/>
            <a:extLst>
              <a:ext uri="{BEBA8EAE-BF5A-486C-A8C5-ECC9F3942E4B}">
                <a14:imgProps xmlns:a14="http://schemas.microsoft.com/office/drawing/2010/main">
                  <a14:imgLayer r:embed="rId3">
                    <a14:imgEffect>
                      <a14:backgroundRemoval t="34111" b="100000" l="0" r="100000">
                        <a14:foregroundMark x1="92308" y1="81633" x2="95288" y2="83090"/>
                      </a14:backgroundRemoval>
                    </a14:imgEffect>
                    <a14:imgEffect>
                      <a14:sharpenSoften amount="50000"/>
                    </a14:imgEffect>
                    <a14:imgEffect>
                      <a14:colorTemperature colorTemp="11200"/>
                    </a14:imgEffect>
                    <a14:imgEffect>
                      <a14:saturation sat="400000"/>
                    </a14:imgEffect>
                  </a14:imgLayer>
                </a14:imgProps>
              </a:ext>
              <a:ext uri="{28A0092B-C50C-407E-A947-70E740481C1C}">
                <a14:useLocalDpi xmlns:a14="http://schemas.microsoft.com/office/drawing/2010/main" val="0"/>
              </a:ext>
            </a:extLst>
          </a:blip>
          <a:srcRect t="27100"/>
          <a:stretch/>
        </p:blipFill>
        <p:spPr bwMode="auto">
          <a:xfrm>
            <a:off x="2479153" y="2239400"/>
            <a:ext cx="7233694" cy="2379199"/>
          </a:xfrm>
          <a:prstGeom prst="rect">
            <a:avLst/>
          </a:prstGeom>
          <a:noFill/>
        </p:spPr>
      </p:pic>
      <p:sp>
        <p:nvSpPr>
          <p:cNvPr id="2" name="Título 1"/>
          <p:cNvSpPr>
            <a:spLocks noGrp="1"/>
          </p:cNvSpPr>
          <p:nvPr>
            <p:ph type="ctrTitle"/>
          </p:nvPr>
        </p:nvSpPr>
        <p:spPr>
          <a:xfrm>
            <a:off x="1720350" y="153843"/>
            <a:ext cx="10147800" cy="6099757"/>
          </a:xfrm>
        </p:spPr>
        <p:txBody>
          <a:bodyPr>
            <a:noAutofit/>
            <a:scene3d>
              <a:camera prst="orthographicFront"/>
              <a:lightRig rig="harsh" dir="t"/>
            </a:scene3d>
            <a:sp3d extrusionH="57150" prstMaterial="matte">
              <a:bevelT w="63500" h="12700" prst="angle"/>
              <a:contourClr>
                <a:schemeClr val="bg1">
                  <a:lumMod val="65000"/>
                </a:schemeClr>
              </a:contourClr>
            </a:sp3d>
          </a:bodyPr>
          <a:lstStyle/>
          <a:p>
            <a:pPr algn="just"/>
            <a:r>
              <a:rPr lang="es-US" sz="1800" b="1" spc="0" dirty="0">
                <a:ln/>
                <a:solidFill>
                  <a:schemeClr val="tx1"/>
                </a:solidFill>
                <a:latin typeface="Arial Nova Light" panose="020B0304020202020204" pitchFamily="34" charset="0"/>
              </a:rPr>
              <a:t>PRESENTACIO</a:t>
            </a:r>
            <a:r>
              <a:rPr lang="es-US" sz="1800" b="1" dirty="0">
                <a:ln/>
                <a:solidFill>
                  <a:schemeClr val="tx1"/>
                </a:solidFill>
                <a:latin typeface="Arial Nova Light" panose="020B0304020202020204" pitchFamily="34" charset="0"/>
              </a:rPr>
              <a:t>N</a:t>
            </a:r>
            <a:br>
              <a:rPr lang="es-US" sz="1800" b="1" dirty="0">
                <a:ln/>
                <a:solidFill>
                  <a:schemeClr val="tx1"/>
                </a:solidFill>
                <a:latin typeface="Arial Nova Light" panose="020B0304020202020204" pitchFamily="34" charset="0"/>
              </a:rPr>
            </a:br>
            <a:br>
              <a:rPr lang="es-US" sz="1800" b="1" spc="0" dirty="0">
                <a:ln/>
                <a:solidFill>
                  <a:schemeClr val="tx1"/>
                </a:solidFill>
                <a:latin typeface="Arial Nova Light" panose="020B0304020202020204" pitchFamily="34" charset="0"/>
              </a:rPr>
            </a:br>
            <a:r>
              <a:rPr lang="es-US" sz="1800" spc="0" dirty="0">
                <a:ln/>
                <a:solidFill>
                  <a:schemeClr val="tx1"/>
                </a:solidFill>
                <a:latin typeface="Arial Nova Light" panose="020B0304020202020204" pitchFamily="34" charset="0"/>
              </a:rPr>
              <a:t>Los Gobiernos Autónomos Descentralizados de acuerdo al COOTAD, tienen varias responsabilidades y un rol fundamental en la gestión del desarrollo local. Los gobiernos locales son los actores primarios y estratégicos del cambio; por lo tanto, son el primer escenario de acción, planificación y contacto con la gente.</a:t>
            </a:r>
            <a:br>
              <a:rPr lang="es-US" sz="1800" spc="0" dirty="0">
                <a:ln/>
                <a:solidFill>
                  <a:schemeClr val="tx1"/>
                </a:solidFill>
                <a:latin typeface="Arial Nova Light" panose="020B0304020202020204" pitchFamily="34" charset="0"/>
              </a:rPr>
            </a:br>
            <a:br>
              <a:rPr lang="es-US" sz="1800" spc="0" dirty="0">
                <a:ln/>
                <a:solidFill>
                  <a:schemeClr val="tx1"/>
                </a:solidFill>
                <a:latin typeface="Arial Nova Light" panose="020B0304020202020204" pitchFamily="34" charset="0"/>
              </a:rPr>
            </a:br>
            <a:r>
              <a:rPr lang="es-US" sz="1800" spc="0" dirty="0">
                <a:ln/>
                <a:solidFill>
                  <a:schemeClr val="tx1"/>
                </a:solidFill>
                <a:latin typeface="Arial Nova Light" panose="020B0304020202020204" pitchFamily="34" charset="0"/>
              </a:rPr>
              <a:t>Bajo las distintas normativas legales que rigen, las autoridades debemos asumir y gestionar nuestra parroquia de la mejor manera, para ello tenemos que encontrar el punto de equilibrio entre las buenas prácticas de gobernanza, la planificación territorial, la articulación interinstitucional con las diferentes carteras de Estado y el sentir de la gente.</a:t>
            </a:r>
            <a:br>
              <a:rPr lang="es-US" sz="1800" spc="0" dirty="0">
                <a:ln/>
                <a:solidFill>
                  <a:schemeClr val="tx1"/>
                </a:solidFill>
                <a:latin typeface="Arial Nova Light" panose="020B0304020202020204" pitchFamily="34" charset="0"/>
              </a:rPr>
            </a:br>
            <a:br>
              <a:rPr lang="es-US" sz="1800" spc="0" dirty="0">
                <a:ln/>
                <a:solidFill>
                  <a:schemeClr val="tx1"/>
                </a:solidFill>
                <a:latin typeface="Arial Nova Light" panose="020B0304020202020204" pitchFamily="34" charset="0"/>
              </a:rPr>
            </a:br>
            <a:r>
              <a:rPr lang="es-US" sz="1800" spc="0" dirty="0">
                <a:ln/>
                <a:solidFill>
                  <a:schemeClr val="tx1"/>
                </a:solidFill>
                <a:latin typeface="Arial Nova Light" panose="020B0304020202020204" pitchFamily="34" charset="0"/>
              </a:rPr>
              <a:t>Y como parte de sus obligaciones, las autoridades tenemos que dar cuentas de los resultados de nuestra gestión, a través del respeto a un derecho de la ciudadanía garantizado en la Constitución como lo es la RENDICIÓN DE CUENTAS, que año a año la formalizamos mediante el cumplimiento de un proceso sistemático, deliberado, interactivo y universal. Estas páginas que a continuación presentamos, solo constituyen una síntesis del amplio y arduo trabajo desplegado a favor de los  en el año 2025. Estamos consientes que las necesidades no terminan, todo lo contrario, sin embargo tenemos la energía, la pasión y la capacidad para seguir trabajando por el desarrollo de nuestro parroquia Wakambeis</a:t>
            </a:r>
            <a:br>
              <a:rPr lang="es-EC" sz="1600" b="1" spc="0" dirty="0">
                <a:ln/>
                <a:solidFill>
                  <a:schemeClr val="accent3"/>
                </a:solidFill>
                <a:latin typeface="Arial Nova Light" panose="020B0304020202020204" pitchFamily="34" charset="0"/>
              </a:rPr>
            </a:br>
            <a:endParaRPr lang="es-EC" sz="1600" b="1" spc="0" dirty="0">
              <a:ln/>
              <a:solidFill>
                <a:schemeClr val="accent2">
                  <a:lumMod val="75000"/>
                </a:schemeClr>
              </a:solidFill>
              <a:latin typeface="Arial Nova Light" panose="020B0304020202020204" pitchFamily="34" charset="0"/>
            </a:endParaRPr>
          </a:p>
        </p:txBody>
      </p:sp>
      <p:sp>
        <p:nvSpPr>
          <p:cNvPr id="3" name="Subtítulo 2"/>
          <p:cNvSpPr>
            <a:spLocks noGrp="1"/>
          </p:cNvSpPr>
          <p:nvPr>
            <p:ph type="subTitle" idx="1"/>
          </p:nvPr>
        </p:nvSpPr>
        <p:spPr>
          <a:xfrm>
            <a:off x="9953626" y="6478442"/>
            <a:ext cx="2205244" cy="330209"/>
          </a:xfrm>
        </p:spPr>
        <p:txBody>
          <a:bodyPr anchor="ctr">
            <a:noAutofit/>
          </a:bodyPr>
          <a:lstStyle/>
          <a:p>
            <a:pPr algn="ctr"/>
            <a:r>
              <a:rPr lang="es-EC" sz="1000" b="1" dirty="0">
                <a:solidFill>
                  <a:srgbClr val="002060"/>
                </a:solidFill>
                <a:latin typeface="Perpetua Titling MT" panose="02020502060505020804" pitchFamily="18" charset="0"/>
              </a:rPr>
              <a:t>ADMINISTRACIÓN 2023-2027</a:t>
            </a:r>
          </a:p>
        </p:txBody>
      </p:sp>
      <p:pic>
        <p:nvPicPr>
          <p:cNvPr id="12" name="Imagen 11">
            <a:extLst>
              <a:ext uri="{FF2B5EF4-FFF2-40B4-BE49-F238E27FC236}">
                <a16:creationId xmlns:a16="http://schemas.microsoft.com/office/drawing/2014/main" id="{12840F01-9FC1-4094-9996-76C685CE12AC}"/>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95016" y="49349"/>
            <a:ext cx="699485" cy="538991"/>
          </a:xfrm>
          <a:prstGeom prst="rect">
            <a:avLst/>
          </a:prstGeom>
        </p:spPr>
      </p:pic>
      <p:pic>
        <p:nvPicPr>
          <p:cNvPr id="10" name="Imagen 9">
            <a:extLst>
              <a:ext uri="{FF2B5EF4-FFF2-40B4-BE49-F238E27FC236}">
                <a16:creationId xmlns:a16="http://schemas.microsoft.com/office/drawing/2014/main" id="{150D5994-42EB-4CE7-8F8F-D29E5B17DF5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679597" y="6253600"/>
            <a:ext cx="1511253" cy="511368"/>
          </a:xfrm>
          <a:prstGeom prst="rect">
            <a:avLst/>
          </a:prstGeom>
          <a:noFill/>
          <a:ln>
            <a:noFill/>
          </a:ln>
        </p:spPr>
      </p:pic>
      <p:pic>
        <p:nvPicPr>
          <p:cNvPr id="7" name="Imagen 6">
            <a:extLst>
              <a:ext uri="{FF2B5EF4-FFF2-40B4-BE49-F238E27FC236}">
                <a16:creationId xmlns:a16="http://schemas.microsoft.com/office/drawing/2014/main" id="{1F4E3406-719E-D5D1-882A-5FED07750B3D}"/>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17974794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500"/>
                                  </p:stCondLst>
                                  <p:iterate type="wd">
                                    <p:tmPct val="10000"/>
                                  </p:iterate>
                                  <p:childTnLst>
                                    <p:set>
                                      <p:cBhvr>
                                        <p:cTn id="6" dur="1" fill="hold">
                                          <p:stCondLst>
                                            <p:cond delay="0"/>
                                          </p:stCondLst>
                                        </p:cTn>
                                        <p:tgtEl>
                                          <p:spTgt spid="2"/>
                                        </p:tgtEl>
                                        <p:attrNameLst>
                                          <p:attrName>style.visibility</p:attrName>
                                        </p:attrNameLst>
                                      </p:cBhvr>
                                      <p:to>
                                        <p:strVal val="visible"/>
                                      </p:to>
                                    </p:set>
                                    <p:animEffect transition="in" filter="barn(inVertical)">
                                      <p:cBhvr>
                                        <p:cTn id="7" dur="2000"/>
                                        <p:tgtEl>
                                          <p:spTgt spid="2"/>
                                        </p:tgtEl>
                                      </p:cBhvr>
                                    </p:animEffect>
                                  </p:childTnLst>
                                </p:cTn>
                              </p:par>
                            </p:childTnLst>
                          </p:cTn>
                        </p:par>
                        <p:par>
                          <p:cTn id="8" fill="hold">
                            <p:stCondLst>
                              <p:cond delay="48700"/>
                            </p:stCondLst>
                            <p:childTnLst>
                              <p:par>
                                <p:cTn id="9" presetID="14" presetClass="entr" presetSubtype="5"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randombar(vertical)">
                                      <p:cBhvr>
                                        <p:cTn id="11" dur="500"/>
                                        <p:tgtEl>
                                          <p:spTgt spid="5"/>
                                        </p:tgtEl>
                                      </p:cBhvr>
                                    </p:animEffect>
                                  </p:childTnLst>
                                </p:cTn>
                              </p:par>
                            </p:childTnLst>
                          </p:cTn>
                        </p:par>
                        <p:par>
                          <p:cTn id="12" fill="hold">
                            <p:stCondLst>
                              <p:cond delay="49200"/>
                            </p:stCondLst>
                            <p:childTnLst>
                              <p:par>
                                <p:cTn id="13" presetID="42"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fade">
                                      <p:cBhvr>
                                        <p:cTn id="15" dur="1000"/>
                                        <p:tgtEl>
                                          <p:spTgt spid="3">
                                            <p:txEl>
                                              <p:pRg st="0" end="0"/>
                                            </p:txEl>
                                          </p:spTgt>
                                        </p:tgtEl>
                                      </p:cBhvr>
                                    </p:animEffect>
                                    <p:anim calcmode="lin" valueType="num">
                                      <p:cBhvr>
                                        <p:cTn id="16"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7"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EF2544-5ED6-341C-5329-A44C6B64D53D}"/>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7AC2F9E3-9A81-D4C8-68BB-C2D78B080807}"/>
              </a:ext>
            </a:extLst>
          </p:cNvPr>
          <p:cNvSpPr txBox="1"/>
          <p:nvPr/>
        </p:nvSpPr>
        <p:spPr>
          <a:xfrm>
            <a:off x="1983140" y="92336"/>
            <a:ext cx="8231255"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b="1" dirty="0">
                <a:latin typeface="Arial Nova Light" panose="020B0304020202020204" pitchFamily="34" charset="0"/>
              </a:rPr>
              <a:t>ADECUACIÓN DE ÁREAS VERDES Y BAÑOS PÚBLICOS DE LA PARROQUIA</a:t>
            </a:r>
          </a:p>
          <a:p>
            <a:pPr algn="just"/>
            <a:r>
              <a:rPr lang="es-ES" b="1" dirty="0">
                <a:latin typeface="Arial Nova Light" panose="020B0304020202020204" pitchFamily="34" charset="0"/>
              </a:rPr>
              <a:t>WAKAMBEIS</a:t>
            </a:r>
          </a:p>
          <a:p>
            <a:pPr algn="ctr"/>
            <a:r>
              <a:rPr lang="es-MX" sz="1600" dirty="0">
                <a:solidFill>
                  <a:srgbClr val="FF0000"/>
                </a:solidFill>
                <a:latin typeface="Arial Nova Light" panose="020B0304020202020204" pitchFamily="34" charset="0"/>
              </a:rPr>
              <a:t>Monto:            $     </a:t>
            </a:r>
            <a:r>
              <a:rPr lang="es-US" b="1" dirty="0">
                <a:solidFill>
                  <a:srgbClr val="FF0000"/>
                </a:solidFill>
                <a:latin typeface="Arial Nova Light" panose="020B0304020202020204" pitchFamily="34" charset="0"/>
              </a:rPr>
              <a:t>7,094.81</a:t>
            </a:r>
            <a:endParaRPr lang="es-US" dirty="0">
              <a:solidFill>
                <a:srgbClr val="FF0000"/>
              </a:solidFill>
              <a:latin typeface="Arial Nova Light" panose="020B0304020202020204" pitchFamily="34" charset="0"/>
            </a:endParaRPr>
          </a:p>
        </p:txBody>
      </p:sp>
      <p:pic>
        <p:nvPicPr>
          <p:cNvPr id="2" name="Imagen 1">
            <a:extLst>
              <a:ext uri="{FF2B5EF4-FFF2-40B4-BE49-F238E27FC236}">
                <a16:creationId xmlns:a16="http://schemas.microsoft.com/office/drawing/2014/main" id="{C512DDFB-5266-AD9D-6B84-F70BE1F64EC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70290" y="6247995"/>
            <a:ext cx="1511253" cy="511368"/>
          </a:xfrm>
          <a:prstGeom prst="rect">
            <a:avLst/>
          </a:prstGeom>
          <a:noFill/>
          <a:ln>
            <a:noFill/>
          </a:ln>
        </p:spPr>
      </p:pic>
      <p:pic>
        <p:nvPicPr>
          <p:cNvPr id="3" name="Imagen 2">
            <a:extLst>
              <a:ext uri="{FF2B5EF4-FFF2-40B4-BE49-F238E27FC236}">
                <a16:creationId xmlns:a16="http://schemas.microsoft.com/office/drawing/2014/main" id="{430345BC-A02E-BF62-E3A4-D41EE14DE39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7360" y="39707"/>
            <a:ext cx="867141" cy="668179"/>
          </a:xfrm>
          <a:prstGeom prst="rect">
            <a:avLst/>
          </a:prstGeom>
        </p:spPr>
      </p:pic>
      <p:sp>
        <p:nvSpPr>
          <p:cNvPr id="5" name="Rectángulo 4">
            <a:extLst>
              <a:ext uri="{FF2B5EF4-FFF2-40B4-BE49-F238E27FC236}">
                <a16:creationId xmlns:a16="http://schemas.microsoft.com/office/drawing/2014/main" id="{E1537A80-E568-F077-479E-370D763477A1}"/>
              </a:ext>
            </a:extLst>
          </p:cNvPr>
          <p:cNvSpPr/>
          <p:nvPr/>
        </p:nvSpPr>
        <p:spPr>
          <a:xfrm>
            <a:off x="10007855" y="6562430"/>
            <a:ext cx="2184145"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8" name="Imagen 7">
            <a:extLst>
              <a:ext uri="{FF2B5EF4-FFF2-40B4-BE49-F238E27FC236}">
                <a16:creationId xmlns:a16="http://schemas.microsoft.com/office/drawing/2014/main" id="{70F53778-D4E4-0EC6-9D34-F80BDA1C593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9" name="Imagen 8">
            <a:extLst>
              <a:ext uri="{FF2B5EF4-FFF2-40B4-BE49-F238E27FC236}">
                <a16:creationId xmlns:a16="http://schemas.microsoft.com/office/drawing/2014/main" id="{0C043CC0-8FA0-A895-85A8-CA99108A3247}"/>
              </a:ext>
            </a:extLst>
          </p:cNvPr>
          <p:cNvPicPr>
            <a:picLocks noChangeAspect="1"/>
          </p:cNvPicPr>
          <p:nvPr/>
        </p:nvPicPr>
        <p:blipFill>
          <a:blip r:embed="rId7"/>
          <a:stretch>
            <a:fillRect/>
          </a:stretch>
        </p:blipFill>
        <p:spPr>
          <a:xfrm>
            <a:off x="6396367" y="1249096"/>
            <a:ext cx="5419691" cy="2925862"/>
          </a:xfrm>
          <a:prstGeom prst="rect">
            <a:avLst/>
          </a:prstGeom>
        </p:spPr>
      </p:pic>
      <p:pic>
        <p:nvPicPr>
          <p:cNvPr id="12" name="Imagen 11">
            <a:extLst>
              <a:ext uri="{FF2B5EF4-FFF2-40B4-BE49-F238E27FC236}">
                <a16:creationId xmlns:a16="http://schemas.microsoft.com/office/drawing/2014/main" id="{39F35DE1-E7DE-11E3-5807-9D9D84F81BFD}"/>
              </a:ext>
            </a:extLst>
          </p:cNvPr>
          <p:cNvPicPr>
            <a:picLocks noChangeAspect="1"/>
          </p:cNvPicPr>
          <p:nvPr/>
        </p:nvPicPr>
        <p:blipFill>
          <a:blip r:embed="rId8"/>
          <a:stretch>
            <a:fillRect/>
          </a:stretch>
        </p:blipFill>
        <p:spPr>
          <a:xfrm>
            <a:off x="6396366" y="4269386"/>
            <a:ext cx="5419692" cy="1685235"/>
          </a:xfrm>
          <a:prstGeom prst="rect">
            <a:avLst/>
          </a:prstGeom>
        </p:spPr>
      </p:pic>
      <p:pic>
        <p:nvPicPr>
          <p:cNvPr id="16" name="Imagen 15">
            <a:extLst>
              <a:ext uri="{FF2B5EF4-FFF2-40B4-BE49-F238E27FC236}">
                <a16:creationId xmlns:a16="http://schemas.microsoft.com/office/drawing/2014/main" id="{0AEEFAB6-EBE3-E4D5-7ECD-92D6C9271292}"/>
              </a:ext>
            </a:extLst>
          </p:cNvPr>
          <p:cNvPicPr>
            <a:picLocks noChangeAspect="1"/>
          </p:cNvPicPr>
          <p:nvPr/>
        </p:nvPicPr>
        <p:blipFill>
          <a:blip r:embed="rId9"/>
          <a:stretch>
            <a:fillRect/>
          </a:stretch>
        </p:blipFill>
        <p:spPr>
          <a:xfrm>
            <a:off x="995298" y="3157560"/>
            <a:ext cx="4749511" cy="3090435"/>
          </a:xfrm>
          <a:prstGeom prst="rect">
            <a:avLst/>
          </a:prstGeom>
        </p:spPr>
      </p:pic>
      <p:pic>
        <p:nvPicPr>
          <p:cNvPr id="18" name="Imagen 17">
            <a:extLst>
              <a:ext uri="{FF2B5EF4-FFF2-40B4-BE49-F238E27FC236}">
                <a16:creationId xmlns:a16="http://schemas.microsoft.com/office/drawing/2014/main" id="{4EE38B15-0BD0-1176-56EC-106D6F2A3F84}"/>
              </a:ext>
            </a:extLst>
          </p:cNvPr>
          <p:cNvPicPr>
            <a:picLocks noChangeAspect="1"/>
          </p:cNvPicPr>
          <p:nvPr/>
        </p:nvPicPr>
        <p:blipFill>
          <a:blip r:embed="rId10"/>
          <a:stretch>
            <a:fillRect/>
          </a:stretch>
        </p:blipFill>
        <p:spPr>
          <a:xfrm>
            <a:off x="753895" y="1249096"/>
            <a:ext cx="5342105" cy="1819838"/>
          </a:xfrm>
          <a:prstGeom prst="rect">
            <a:avLst/>
          </a:prstGeom>
        </p:spPr>
      </p:pic>
      <p:sp>
        <p:nvSpPr>
          <p:cNvPr id="19" name="CuadroTexto 18">
            <a:extLst>
              <a:ext uri="{FF2B5EF4-FFF2-40B4-BE49-F238E27FC236}">
                <a16:creationId xmlns:a16="http://schemas.microsoft.com/office/drawing/2014/main" id="{75B12791-3DFF-651A-FB69-03233F3F25AF}"/>
              </a:ext>
            </a:extLst>
          </p:cNvPr>
          <p:cNvSpPr txBox="1"/>
          <p:nvPr/>
        </p:nvSpPr>
        <p:spPr>
          <a:xfrm>
            <a:off x="2811015" y="1015666"/>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ANTES</a:t>
            </a:r>
            <a:r>
              <a:rPr lang="es-US" sz="1400" dirty="0">
                <a:latin typeface="Arial Nova Light" panose="020B0304020202020204" pitchFamily="34" charset="0"/>
                <a:cs typeface="Arial" panose="020B0604020202020204" pitchFamily="34" charset="0"/>
              </a:rPr>
              <a:t>	</a:t>
            </a:r>
          </a:p>
        </p:txBody>
      </p:sp>
      <p:sp>
        <p:nvSpPr>
          <p:cNvPr id="20" name="CuadroTexto 19">
            <a:extLst>
              <a:ext uri="{FF2B5EF4-FFF2-40B4-BE49-F238E27FC236}">
                <a16:creationId xmlns:a16="http://schemas.microsoft.com/office/drawing/2014/main" id="{E24AB1F1-53CF-3469-99F3-072BE4A1C5B9}"/>
              </a:ext>
            </a:extLst>
          </p:cNvPr>
          <p:cNvSpPr txBox="1"/>
          <p:nvPr/>
        </p:nvSpPr>
        <p:spPr>
          <a:xfrm>
            <a:off x="8070349" y="1015666"/>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DESPUES</a:t>
            </a:r>
            <a:endParaRPr lang="es-US" sz="1400" dirty="0">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60148828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fade">
                                      <p:cBhvr>
                                        <p:cTn id="35" dur="1000"/>
                                        <p:tgtEl>
                                          <p:spTgt spid="19"/>
                                        </p:tgtEl>
                                      </p:cBhvr>
                                    </p:animEffect>
                                    <p:anim calcmode="lin" valueType="num">
                                      <p:cBhvr>
                                        <p:cTn id="36" dur="1000" fill="hold"/>
                                        <p:tgtEl>
                                          <p:spTgt spid="19"/>
                                        </p:tgtEl>
                                        <p:attrNameLst>
                                          <p:attrName>ppt_x</p:attrName>
                                        </p:attrNameLst>
                                      </p:cBhvr>
                                      <p:tavLst>
                                        <p:tav tm="0">
                                          <p:val>
                                            <p:strVal val="#ppt_x"/>
                                          </p:val>
                                        </p:tav>
                                        <p:tav tm="100000">
                                          <p:val>
                                            <p:strVal val="#ppt_x"/>
                                          </p:val>
                                        </p:tav>
                                      </p:tavLst>
                                    </p:anim>
                                    <p:anim calcmode="lin" valueType="num">
                                      <p:cBhvr>
                                        <p:cTn id="37"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1000"/>
                                        <p:tgtEl>
                                          <p:spTgt spid="20"/>
                                        </p:tgtEl>
                                      </p:cBhvr>
                                    </p:animEffect>
                                    <p:anim calcmode="lin" valueType="num">
                                      <p:cBhvr>
                                        <p:cTn id="43" dur="1000" fill="hold"/>
                                        <p:tgtEl>
                                          <p:spTgt spid="20"/>
                                        </p:tgtEl>
                                        <p:attrNameLst>
                                          <p:attrName>ppt_x</p:attrName>
                                        </p:attrNameLst>
                                      </p:cBhvr>
                                      <p:tavLst>
                                        <p:tav tm="0">
                                          <p:val>
                                            <p:strVal val="#ppt_x"/>
                                          </p:val>
                                        </p:tav>
                                        <p:tav tm="100000">
                                          <p:val>
                                            <p:strVal val="#ppt_x"/>
                                          </p:val>
                                        </p:tav>
                                      </p:tavLst>
                                    </p:anim>
                                    <p:anim calcmode="lin" valueType="num">
                                      <p:cBhvr>
                                        <p:cTn id="4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19" grpId="0" animBg="1"/>
      <p:bldP spid="2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578CA-6CEE-DB89-5F35-C098024E3CFA}"/>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CD64234E-07EA-4A95-9CCA-AAF6648D0E82}"/>
              </a:ext>
            </a:extLst>
          </p:cNvPr>
          <p:cNvSpPr txBox="1"/>
          <p:nvPr/>
        </p:nvSpPr>
        <p:spPr>
          <a:xfrm>
            <a:off x="1679513" y="77930"/>
            <a:ext cx="9269223"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b="1" dirty="0">
                <a:latin typeface="Arial Nova Light" panose="020B0304020202020204" pitchFamily="34" charset="0"/>
              </a:rPr>
              <a:t>ADQUISICIÓN DE MATERIALES DE FERRETERÍA PARA EL MANTENIMIENTO ALREDEDOR DE LA CANCHA CUBIERTA DE LA PARROQUIA DE SAN JACINTO DE WAKAMBEIS</a:t>
            </a:r>
          </a:p>
          <a:p>
            <a:pPr algn="ctr"/>
            <a:r>
              <a:rPr lang="es-MX" sz="1600" dirty="0">
                <a:solidFill>
                  <a:srgbClr val="FF0000"/>
                </a:solidFill>
                <a:latin typeface="Arial Nova Light" panose="020B0304020202020204" pitchFamily="34" charset="0"/>
              </a:rPr>
              <a:t>Monto:            $     </a:t>
            </a:r>
            <a:r>
              <a:rPr lang="es-US" b="1" dirty="0">
                <a:solidFill>
                  <a:srgbClr val="FF0000"/>
                </a:solidFill>
                <a:latin typeface="Arial Nova Light" panose="020B0304020202020204" pitchFamily="34" charset="0"/>
              </a:rPr>
              <a:t>7,192.76</a:t>
            </a:r>
            <a:endParaRPr lang="es-US" dirty="0">
              <a:solidFill>
                <a:srgbClr val="FF0000"/>
              </a:solidFill>
              <a:latin typeface="Arial Nova Light" panose="020B0304020202020204" pitchFamily="34" charset="0"/>
            </a:endParaRPr>
          </a:p>
        </p:txBody>
      </p:sp>
      <p:pic>
        <p:nvPicPr>
          <p:cNvPr id="2" name="Imagen 1">
            <a:extLst>
              <a:ext uri="{FF2B5EF4-FFF2-40B4-BE49-F238E27FC236}">
                <a16:creationId xmlns:a16="http://schemas.microsoft.com/office/drawing/2014/main" id="{B00557FA-103C-2FC7-F54F-DB6C39B441F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59495" y="6297283"/>
            <a:ext cx="1511253" cy="511368"/>
          </a:xfrm>
          <a:prstGeom prst="rect">
            <a:avLst/>
          </a:prstGeom>
          <a:noFill/>
          <a:ln>
            <a:noFill/>
          </a:ln>
        </p:spPr>
      </p:pic>
      <p:pic>
        <p:nvPicPr>
          <p:cNvPr id="3" name="Imagen 2">
            <a:extLst>
              <a:ext uri="{FF2B5EF4-FFF2-40B4-BE49-F238E27FC236}">
                <a16:creationId xmlns:a16="http://schemas.microsoft.com/office/drawing/2014/main" id="{044D061A-3A9F-9A93-1C1A-618A13F6BE3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7360" y="39707"/>
            <a:ext cx="867141" cy="668179"/>
          </a:xfrm>
          <a:prstGeom prst="rect">
            <a:avLst/>
          </a:prstGeom>
        </p:spPr>
      </p:pic>
      <p:sp>
        <p:nvSpPr>
          <p:cNvPr id="5" name="Rectángulo 4">
            <a:extLst>
              <a:ext uri="{FF2B5EF4-FFF2-40B4-BE49-F238E27FC236}">
                <a16:creationId xmlns:a16="http://schemas.microsoft.com/office/drawing/2014/main" id="{7CA30EC2-E2E6-1F4A-6AD4-EDF40851DB3A}"/>
              </a:ext>
            </a:extLst>
          </p:cNvPr>
          <p:cNvSpPr/>
          <p:nvPr/>
        </p:nvSpPr>
        <p:spPr>
          <a:xfrm>
            <a:off x="10007855" y="6562430"/>
            <a:ext cx="2184145"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8" name="Imagen 7">
            <a:extLst>
              <a:ext uri="{FF2B5EF4-FFF2-40B4-BE49-F238E27FC236}">
                <a16:creationId xmlns:a16="http://schemas.microsoft.com/office/drawing/2014/main" id="{8F3B46CA-B5ED-9114-5120-EBCD3B29947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6" name="Imagen 5">
            <a:extLst>
              <a:ext uri="{FF2B5EF4-FFF2-40B4-BE49-F238E27FC236}">
                <a16:creationId xmlns:a16="http://schemas.microsoft.com/office/drawing/2014/main" id="{47990BA0-83B3-C423-50CC-3954EDDA320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33837" y="2921158"/>
            <a:ext cx="5400040" cy="1789345"/>
          </a:xfrm>
          <a:prstGeom prst="rect">
            <a:avLst/>
          </a:prstGeom>
          <a:noFill/>
          <a:ln>
            <a:noFill/>
          </a:ln>
        </p:spPr>
      </p:pic>
      <p:pic>
        <p:nvPicPr>
          <p:cNvPr id="11" name="Imagen 10">
            <a:extLst>
              <a:ext uri="{FF2B5EF4-FFF2-40B4-BE49-F238E27FC236}">
                <a16:creationId xmlns:a16="http://schemas.microsoft.com/office/drawing/2014/main" id="{DE3FBBFA-E94E-CE0E-4F14-87E41AC85509}"/>
              </a:ext>
            </a:extLst>
          </p:cNvPr>
          <p:cNvPicPr>
            <a:picLocks noChangeAspect="1"/>
          </p:cNvPicPr>
          <p:nvPr/>
        </p:nvPicPr>
        <p:blipFill>
          <a:blip r:embed="rId8"/>
          <a:stretch>
            <a:fillRect/>
          </a:stretch>
        </p:blipFill>
        <p:spPr>
          <a:xfrm>
            <a:off x="633837" y="4796438"/>
            <a:ext cx="5400040" cy="1500845"/>
          </a:xfrm>
          <a:prstGeom prst="rect">
            <a:avLst/>
          </a:prstGeom>
        </p:spPr>
      </p:pic>
      <p:pic>
        <p:nvPicPr>
          <p:cNvPr id="10" name="Imagen 9">
            <a:extLst>
              <a:ext uri="{FF2B5EF4-FFF2-40B4-BE49-F238E27FC236}">
                <a16:creationId xmlns:a16="http://schemas.microsoft.com/office/drawing/2014/main" id="{B2B05076-61D8-849C-2B08-FA12F7B8994F}"/>
              </a:ext>
            </a:extLst>
          </p:cNvPr>
          <p:cNvPicPr>
            <a:picLocks noChangeAspect="1"/>
          </p:cNvPicPr>
          <p:nvPr/>
        </p:nvPicPr>
        <p:blipFill>
          <a:blip r:embed="rId9"/>
          <a:stretch>
            <a:fillRect/>
          </a:stretch>
        </p:blipFill>
        <p:spPr>
          <a:xfrm>
            <a:off x="633837" y="1181820"/>
            <a:ext cx="5400040" cy="1653404"/>
          </a:xfrm>
          <a:prstGeom prst="rect">
            <a:avLst/>
          </a:prstGeom>
        </p:spPr>
      </p:pic>
      <p:sp>
        <p:nvSpPr>
          <p:cNvPr id="19" name="CuadroTexto 18">
            <a:extLst>
              <a:ext uri="{FF2B5EF4-FFF2-40B4-BE49-F238E27FC236}">
                <a16:creationId xmlns:a16="http://schemas.microsoft.com/office/drawing/2014/main" id="{6BC5243D-1033-A8C5-0C6F-96ECD39C8086}"/>
              </a:ext>
            </a:extLst>
          </p:cNvPr>
          <p:cNvSpPr txBox="1"/>
          <p:nvPr/>
        </p:nvSpPr>
        <p:spPr>
          <a:xfrm>
            <a:off x="2811015" y="1015666"/>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ANTES</a:t>
            </a:r>
            <a:r>
              <a:rPr lang="es-US" sz="1400" dirty="0">
                <a:latin typeface="Arial Nova Light" panose="020B0304020202020204" pitchFamily="34" charset="0"/>
                <a:cs typeface="Arial" panose="020B0604020202020204" pitchFamily="34" charset="0"/>
              </a:rPr>
              <a:t>	</a:t>
            </a:r>
          </a:p>
        </p:txBody>
      </p:sp>
      <p:pic>
        <p:nvPicPr>
          <p:cNvPr id="15" name="Imagen 14">
            <a:extLst>
              <a:ext uri="{FF2B5EF4-FFF2-40B4-BE49-F238E27FC236}">
                <a16:creationId xmlns:a16="http://schemas.microsoft.com/office/drawing/2014/main" id="{50D75D2F-091D-86C7-5963-05D1CC0C0D0A}"/>
              </a:ext>
            </a:extLst>
          </p:cNvPr>
          <p:cNvPicPr>
            <a:picLocks noChangeAspect="1"/>
          </p:cNvPicPr>
          <p:nvPr/>
        </p:nvPicPr>
        <p:blipFill>
          <a:blip r:embed="rId10"/>
          <a:stretch>
            <a:fillRect/>
          </a:stretch>
        </p:blipFill>
        <p:spPr>
          <a:xfrm>
            <a:off x="6314124" y="3966863"/>
            <a:ext cx="5746898" cy="2586104"/>
          </a:xfrm>
          <a:prstGeom prst="rect">
            <a:avLst/>
          </a:prstGeom>
        </p:spPr>
      </p:pic>
      <p:pic>
        <p:nvPicPr>
          <p:cNvPr id="18" name="Imagen 17">
            <a:extLst>
              <a:ext uri="{FF2B5EF4-FFF2-40B4-BE49-F238E27FC236}">
                <a16:creationId xmlns:a16="http://schemas.microsoft.com/office/drawing/2014/main" id="{9CC6F5A7-8EBC-B7A6-98DF-B3B017A4E3F6}"/>
              </a:ext>
            </a:extLst>
          </p:cNvPr>
          <p:cNvPicPr>
            <a:picLocks noChangeAspect="1"/>
          </p:cNvPicPr>
          <p:nvPr/>
        </p:nvPicPr>
        <p:blipFill>
          <a:blip r:embed="rId11"/>
          <a:stretch>
            <a:fillRect/>
          </a:stretch>
        </p:blipFill>
        <p:spPr>
          <a:xfrm>
            <a:off x="6314124" y="1251926"/>
            <a:ext cx="5746898" cy="2672228"/>
          </a:xfrm>
          <a:prstGeom prst="rect">
            <a:avLst/>
          </a:prstGeom>
        </p:spPr>
      </p:pic>
      <p:sp>
        <p:nvSpPr>
          <p:cNvPr id="20" name="CuadroTexto 19">
            <a:extLst>
              <a:ext uri="{FF2B5EF4-FFF2-40B4-BE49-F238E27FC236}">
                <a16:creationId xmlns:a16="http://schemas.microsoft.com/office/drawing/2014/main" id="{856B69EB-CBFF-1756-5A27-52B775E529B9}"/>
              </a:ext>
            </a:extLst>
          </p:cNvPr>
          <p:cNvSpPr txBox="1"/>
          <p:nvPr/>
        </p:nvSpPr>
        <p:spPr>
          <a:xfrm>
            <a:off x="8070349" y="1015666"/>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DESPUES</a:t>
            </a:r>
            <a:endParaRPr lang="es-US" sz="1400" dirty="0">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351733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1000"/>
                                        <p:tgtEl>
                                          <p:spTgt spid="19"/>
                                        </p:tgtEl>
                                      </p:cBhvr>
                                    </p:animEffect>
                                    <p:anim calcmode="lin" valueType="num">
                                      <p:cBhvr>
                                        <p:cTn id="29" dur="1000" fill="hold"/>
                                        <p:tgtEl>
                                          <p:spTgt spid="19"/>
                                        </p:tgtEl>
                                        <p:attrNameLst>
                                          <p:attrName>ppt_x</p:attrName>
                                        </p:attrNameLst>
                                      </p:cBhvr>
                                      <p:tavLst>
                                        <p:tav tm="0">
                                          <p:val>
                                            <p:strVal val="#ppt_x"/>
                                          </p:val>
                                        </p:tav>
                                        <p:tav tm="100000">
                                          <p:val>
                                            <p:strVal val="#ppt_x"/>
                                          </p:val>
                                        </p:tav>
                                      </p:tavLst>
                                    </p:anim>
                                    <p:anim calcmode="lin" valueType="num">
                                      <p:cBhvr>
                                        <p:cTn id="30"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1000"/>
                                        <p:tgtEl>
                                          <p:spTgt spid="20"/>
                                        </p:tgtEl>
                                      </p:cBhvr>
                                    </p:animEffect>
                                    <p:anim calcmode="lin" valueType="num">
                                      <p:cBhvr>
                                        <p:cTn id="36" dur="1000" fill="hold"/>
                                        <p:tgtEl>
                                          <p:spTgt spid="20"/>
                                        </p:tgtEl>
                                        <p:attrNameLst>
                                          <p:attrName>ppt_x</p:attrName>
                                        </p:attrNameLst>
                                      </p:cBhvr>
                                      <p:tavLst>
                                        <p:tav tm="0">
                                          <p:val>
                                            <p:strVal val="#ppt_x"/>
                                          </p:val>
                                        </p:tav>
                                        <p:tav tm="100000">
                                          <p:val>
                                            <p:strVal val="#ppt_x"/>
                                          </p:val>
                                        </p:tav>
                                      </p:tavLst>
                                    </p:anim>
                                    <p:anim calcmode="lin" valueType="num">
                                      <p:cBhvr>
                                        <p:cTn id="3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19" grpId="0" animBg="1"/>
      <p:bldP spid="2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8EEB8-FD60-9A8C-FE51-7148BA06C8CF}"/>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F62B20C5-0BBE-E383-54EE-9F509F9F9A34}"/>
              </a:ext>
            </a:extLst>
          </p:cNvPr>
          <p:cNvSpPr txBox="1"/>
          <p:nvPr/>
        </p:nvSpPr>
        <p:spPr>
          <a:xfrm>
            <a:off x="1679513" y="77930"/>
            <a:ext cx="9269223"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b="1" dirty="0">
                <a:latin typeface="Arial Nova Light" panose="020B0304020202020204" pitchFamily="34" charset="0"/>
              </a:rPr>
              <a:t>ADECUACIÓN DE ACERAS Y BORDILLOS EN LA PARROQUIA DE SAN JACINTO DE WAKAMBEIS</a:t>
            </a:r>
          </a:p>
          <a:p>
            <a:pPr algn="ctr"/>
            <a:r>
              <a:rPr lang="es-MX" sz="1600" dirty="0">
                <a:solidFill>
                  <a:srgbClr val="FF0000"/>
                </a:solidFill>
                <a:latin typeface="Arial Nova Light" panose="020B0304020202020204" pitchFamily="34" charset="0"/>
              </a:rPr>
              <a:t>Monto:            $     </a:t>
            </a:r>
            <a:r>
              <a:rPr lang="es-US" b="1" dirty="0">
                <a:solidFill>
                  <a:srgbClr val="FF0000"/>
                </a:solidFill>
                <a:latin typeface="Arial Nova Light" panose="020B0304020202020204" pitchFamily="34" charset="0"/>
              </a:rPr>
              <a:t>4,910.81</a:t>
            </a:r>
            <a:endParaRPr lang="es-US" dirty="0">
              <a:solidFill>
                <a:srgbClr val="FF0000"/>
              </a:solidFill>
              <a:latin typeface="Arial Nova Light" panose="020B0304020202020204" pitchFamily="34" charset="0"/>
            </a:endParaRPr>
          </a:p>
        </p:txBody>
      </p:sp>
      <p:pic>
        <p:nvPicPr>
          <p:cNvPr id="2" name="Imagen 1">
            <a:extLst>
              <a:ext uri="{FF2B5EF4-FFF2-40B4-BE49-F238E27FC236}">
                <a16:creationId xmlns:a16="http://schemas.microsoft.com/office/drawing/2014/main" id="{C495D4E2-3E74-17B2-4B6D-CAE69C52037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59495" y="6297283"/>
            <a:ext cx="1511253" cy="511368"/>
          </a:xfrm>
          <a:prstGeom prst="rect">
            <a:avLst/>
          </a:prstGeom>
          <a:noFill/>
          <a:ln>
            <a:noFill/>
          </a:ln>
        </p:spPr>
      </p:pic>
      <p:pic>
        <p:nvPicPr>
          <p:cNvPr id="3" name="Imagen 2">
            <a:extLst>
              <a:ext uri="{FF2B5EF4-FFF2-40B4-BE49-F238E27FC236}">
                <a16:creationId xmlns:a16="http://schemas.microsoft.com/office/drawing/2014/main" id="{7D1A484C-5352-120B-E2B9-0892D959FFD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7360" y="39707"/>
            <a:ext cx="867141" cy="668179"/>
          </a:xfrm>
          <a:prstGeom prst="rect">
            <a:avLst/>
          </a:prstGeom>
        </p:spPr>
      </p:pic>
      <p:sp>
        <p:nvSpPr>
          <p:cNvPr id="5" name="Rectángulo 4">
            <a:extLst>
              <a:ext uri="{FF2B5EF4-FFF2-40B4-BE49-F238E27FC236}">
                <a16:creationId xmlns:a16="http://schemas.microsoft.com/office/drawing/2014/main" id="{E784F554-7A71-D13D-20D5-F59737019602}"/>
              </a:ext>
            </a:extLst>
          </p:cNvPr>
          <p:cNvSpPr/>
          <p:nvPr/>
        </p:nvSpPr>
        <p:spPr>
          <a:xfrm>
            <a:off x="10007855" y="6562430"/>
            <a:ext cx="2184145"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8" name="Imagen 7">
            <a:extLst>
              <a:ext uri="{FF2B5EF4-FFF2-40B4-BE49-F238E27FC236}">
                <a16:creationId xmlns:a16="http://schemas.microsoft.com/office/drawing/2014/main" id="{0A2AA26D-C9CD-5222-94E2-976AB9467CA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0" name="Imagen 9">
            <a:extLst>
              <a:ext uri="{FF2B5EF4-FFF2-40B4-BE49-F238E27FC236}">
                <a16:creationId xmlns:a16="http://schemas.microsoft.com/office/drawing/2014/main" id="{650A24BD-1D5C-BB41-59F5-57081C574302}"/>
              </a:ext>
            </a:extLst>
          </p:cNvPr>
          <p:cNvPicPr>
            <a:picLocks noChangeAspect="1"/>
          </p:cNvPicPr>
          <p:nvPr/>
        </p:nvPicPr>
        <p:blipFill>
          <a:blip r:embed="rId7"/>
          <a:stretch>
            <a:fillRect/>
          </a:stretch>
        </p:blipFill>
        <p:spPr>
          <a:xfrm>
            <a:off x="940724" y="1519342"/>
            <a:ext cx="3524742" cy="4525006"/>
          </a:xfrm>
          <a:prstGeom prst="rect">
            <a:avLst/>
          </a:prstGeom>
        </p:spPr>
      </p:pic>
      <p:pic>
        <p:nvPicPr>
          <p:cNvPr id="15" name="Imagen 14">
            <a:extLst>
              <a:ext uri="{FF2B5EF4-FFF2-40B4-BE49-F238E27FC236}">
                <a16:creationId xmlns:a16="http://schemas.microsoft.com/office/drawing/2014/main" id="{C01A05E1-9F41-E75B-B8C2-DD83708316C0}"/>
              </a:ext>
            </a:extLst>
          </p:cNvPr>
          <p:cNvPicPr>
            <a:picLocks noChangeAspect="1"/>
          </p:cNvPicPr>
          <p:nvPr/>
        </p:nvPicPr>
        <p:blipFill>
          <a:blip r:embed="rId8"/>
          <a:stretch>
            <a:fillRect/>
          </a:stretch>
        </p:blipFill>
        <p:spPr>
          <a:xfrm>
            <a:off x="4801863" y="1497955"/>
            <a:ext cx="7039957" cy="4505954"/>
          </a:xfrm>
          <a:prstGeom prst="rect">
            <a:avLst/>
          </a:prstGeom>
        </p:spPr>
      </p:pic>
      <p:sp>
        <p:nvSpPr>
          <p:cNvPr id="16" name="CuadroTexto 15">
            <a:extLst>
              <a:ext uri="{FF2B5EF4-FFF2-40B4-BE49-F238E27FC236}">
                <a16:creationId xmlns:a16="http://schemas.microsoft.com/office/drawing/2014/main" id="{81041C3B-9A01-8AF0-121F-50D8AFC73BA0}"/>
              </a:ext>
            </a:extLst>
          </p:cNvPr>
          <p:cNvSpPr txBox="1"/>
          <p:nvPr/>
        </p:nvSpPr>
        <p:spPr>
          <a:xfrm>
            <a:off x="2028963" y="1328678"/>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ANTES</a:t>
            </a:r>
            <a:r>
              <a:rPr lang="es-US" sz="1400" dirty="0">
                <a:latin typeface="Arial Nova Light" panose="020B0304020202020204" pitchFamily="34" charset="0"/>
                <a:cs typeface="Arial" panose="020B0604020202020204" pitchFamily="34" charset="0"/>
              </a:rPr>
              <a:t>	</a:t>
            </a:r>
          </a:p>
        </p:txBody>
      </p:sp>
      <p:sp>
        <p:nvSpPr>
          <p:cNvPr id="17" name="CuadroTexto 16">
            <a:extLst>
              <a:ext uri="{FF2B5EF4-FFF2-40B4-BE49-F238E27FC236}">
                <a16:creationId xmlns:a16="http://schemas.microsoft.com/office/drawing/2014/main" id="{6CB635A5-8530-9C2C-A7E2-D9A96FF2E541}"/>
              </a:ext>
            </a:extLst>
          </p:cNvPr>
          <p:cNvSpPr txBox="1"/>
          <p:nvPr/>
        </p:nvSpPr>
        <p:spPr>
          <a:xfrm>
            <a:off x="7288297" y="1328678"/>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DESPUES</a:t>
            </a:r>
            <a:endParaRPr lang="es-US" sz="1400" dirty="0">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54469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16" grpId="0" animBg="1"/>
      <p:bldP spid="1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78BCBE-6177-D6CC-C353-F291E8377F65}"/>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0D88A91B-0BAD-D147-2906-2863C1B2FE4E}"/>
              </a:ext>
            </a:extLst>
          </p:cNvPr>
          <p:cNvSpPr txBox="1"/>
          <p:nvPr/>
        </p:nvSpPr>
        <p:spPr>
          <a:xfrm>
            <a:off x="1679513" y="77930"/>
            <a:ext cx="9269223"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b="1" dirty="0">
                <a:latin typeface="Arial Nova Light" panose="020B0304020202020204" pitchFamily="34" charset="0"/>
              </a:rPr>
              <a:t>ADQUISICIÓN DE MATERIALES DE FERRETERÍA PARA EL MANTENIMIENTO DE EQUIPAMIENTOS PÚBLICOS DE LA PARROQUIA WAKAMBEIS</a:t>
            </a:r>
          </a:p>
          <a:p>
            <a:pPr algn="ctr"/>
            <a:r>
              <a:rPr lang="es-MX" sz="1600" dirty="0">
                <a:solidFill>
                  <a:srgbClr val="FF0000"/>
                </a:solidFill>
                <a:latin typeface="Arial Nova Light" panose="020B0304020202020204" pitchFamily="34" charset="0"/>
              </a:rPr>
              <a:t>Monto:            $     </a:t>
            </a:r>
            <a:r>
              <a:rPr lang="es-US" b="1" dirty="0">
                <a:solidFill>
                  <a:srgbClr val="FF0000"/>
                </a:solidFill>
                <a:latin typeface="Arial Nova Light" panose="020B0304020202020204" pitchFamily="34" charset="0"/>
              </a:rPr>
              <a:t>1,071.63</a:t>
            </a:r>
            <a:endParaRPr lang="es-US" dirty="0">
              <a:solidFill>
                <a:srgbClr val="FF0000"/>
              </a:solidFill>
              <a:latin typeface="Arial Nova Light" panose="020B0304020202020204" pitchFamily="34" charset="0"/>
            </a:endParaRPr>
          </a:p>
        </p:txBody>
      </p:sp>
      <p:pic>
        <p:nvPicPr>
          <p:cNvPr id="3" name="Imagen 2">
            <a:extLst>
              <a:ext uri="{FF2B5EF4-FFF2-40B4-BE49-F238E27FC236}">
                <a16:creationId xmlns:a16="http://schemas.microsoft.com/office/drawing/2014/main" id="{A65A573B-3135-D30D-99E2-60F21B8488C0}"/>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7360" y="39707"/>
            <a:ext cx="867141" cy="668179"/>
          </a:xfrm>
          <a:prstGeom prst="rect">
            <a:avLst/>
          </a:prstGeom>
        </p:spPr>
      </p:pic>
      <p:sp>
        <p:nvSpPr>
          <p:cNvPr id="5" name="Rectángulo 4">
            <a:extLst>
              <a:ext uri="{FF2B5EF4-FFF2-40B4-BE49-F238E27FC236}">
                <a16:creationId xmlns:a16="http://schemas.microsoft.com/office/drawing/2014/main" id="{2977A52B-1E56-1C52-A40F-BBFB26719060}"/>
              </a:ext>
            </a:extLst>
          </p:cNvPr>
          <p:cNvSpPr/>
          <p:nvPr/>
        </p:nvSpPr>
        <p:spPr>
          <a:xfrm>
            <a:off x="10007855" y="6562430"/>
            <a:ext cx="2184145"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8" name="Imagen 7">
            <a:extLst>
              <a:ext uri="{FF2B5EF4-FFF2-40B4-BE49-F238E27FC236}">
                <a16:creationId xmlns:a16="http://schemas.microsoft.com/office/drawing/2014/main" id="{6DFE7D2D-978B-28F8-42CF-9D1FE8A7FCCE}"/>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7" name="Imagen 6">
            <a:extLst>
              <a:ext uri="{FF2B5EF4-FFF2-40B4-BE49-F238E27FC236}">
                <a16:creationId xmlns:a16="http://schemas.microsoft.com/office/drawing/2014/main" id="{BFC6D783-DAB5-C9EF-870F-E087126F358C}"/>
              </a:ext>
            </a:extLst>
          </p:cNvPr>
          <p:cNvPicPr>
            <a:picLocks noChangeAspect="1"/>
          </p:cNvPicPr>
          <p:nvPr/>
        </p:nvPicPr>
        <p:blipFill>
          <a:blip r:embed="rId6"/>
          <a:stretch>
            <a:fillRect/>
          </a:stretch>
        </p:blipFill>
        <p:spPr>
          <a:xfrm>
            <a:off x="667353" y="1288507"/>
            <a:ext cx="5044627" cy="1814073"/>
          </a:xfrm>
          <a:prstGeom prst="rect">
            <a:avLst/>
          </a:prstGeom>
        </p:spPr>
      </p:pic>
      <p:pic>
        <p:nvPicPr>
          <p:cNvPr id="11" name="Imagen 10">
            <a:extLst>
              <a:ext uri="{FF2B5EF4-FFF2-40B4-BE49-F238E27FC236}">
                <a16:creationId xmlns:a16="http://schemas.microsoft.com/office/drawing/2014/main" id="{FBC26D96-EA80-A6D7-E572-790C8D302EFD}"/>
              </a:ext>
            </a:extLst>
          </p:cNvPr>
          <p:cNvPicPr>
            <a:picLocks noChangeAspect="1"/>
          </p:cNvPicPr>
          <p:nvPr/>
        </p:nvPicPr>
        <p:blipFill>
          <a:blip r:embed="rId7"/>
          <a:srcRect b="14348"/>
          <a:stretch>
            <a:fillRect/>
          </a:stretch>
        </p:blipFill>
        <p:spPr>
          <a:xfrm>
            <a:off x="6303394" y="3183479"/>
            <a:ext cx="5221253" cy="1333998"/>
          </a:xfrm>
          <a:prstGeom prst="rect">
            <a:avLst/>
          </a:prstGeom>
        </p:spPr>
      </p:pic>
      <p:pic>
        <p:nvPicPr>
          <p:cNvPr id="20" name="Imagen 19">
            <a:extLst>
              <a:ext uri="{FF2B5EF4-FFF2-40B4-BE49-F238E27FC236}">
                <a16:creationId xmlns:a16="http://schemas.microsoft.com/office/drawing/2014/main" id="{DB517C38-CEF3-9A49-3BAF-1824766BA333}"/>
              </a:ext>
            </a:extLst>
          </p:cNvPr>
          <p:cNvPicPr>
            <a:picLocks noChangeAspect="1"/>
          </p:cNvPicPr>
          <p:nvPr/>
        </p:nvPicPr>
        <p:blipFill>
          <a:blip r:embed="rId8"/>
          <a:stretch>
            <a:fillRect/>
          </a:stretch>
        </p:blipFill>
        <p:spPr>
          <a:xfrm>
            <a:off x="667353" y="3122166"/>
            <a:ext cx="5044628" cy="1706526"/>
          </a:xfrm>
          <a:prstGeom prst="rect">
            <a:avLst/>
          </a:prstGeom>
        </p:spPr>
      </p:pic>
      <p:sp>
        <p:nvSpPr>
          <p:cNvPr id="16" name="CuadroTexto 15">
            <a:extLst>
              <a:ext uri="{FF2B5EF4-FFF2-40B4-BE49-F238E27FC236}">
                <a16:creationId xmlns:a16="http://schemas.microsoft.com/office/drawing/2014/main" id="{A9DA15E4-9821-0184-44BA-6C612EADB54F}"/>
              </a:ext>
            </a:extLst>
          </p:cNvPr>
          <p:cNvSpPr txBox="1"/>
          <p:nvPr/>
        </p:nvSpPr>
        <p:spPr>
          <a:xfrm>
            <a:off x="2400148" y="1045990"/>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ANTES</a:t>
            </a:r>
            <a:r>
              <a:rPr lang="es-US" sz="1400" dirty="0">
                <a:latin typeface="Arial Nova Light" panose="020B0304020202020204" pitchFamily="34" charset="0"/>
                <a:cs typeface="Arial" panose="020B0604020202020204" pitchFamily="34" charset="0"/>
              </a:rPr>
              <a:t>	</a:t>
            </a:r>
          </a:p>
        </p:txBody>
      </p:sp>
      <p:pic>
        <p:nvPicPr>
          <p:cNvPr id="2" name="Imagen 1">
            <a:extLst>
              <a:ext uri="{FF2B5EF4-FFF2-40B4-BE49-F238E27FC236}">
                <a16:creationId xmlns:a16="http://schemas.microsoft.com/office/drawing/2014/main" id="{371EA90B-B932-D36F-4C58-376A5535C5A8}"/>
              </a:ext>
            </a:extLst>
          </p:cNvPr>
          <p:cNvPicPr/>
          <p:nvPr/>
        </p:nvPicPr>
        <p:blipFill>
          <a:blip r:embed="rId9">
            <a:extLst>
              <a:ext uri="{28A0092B-C50C-407E-A947-70E740481C1C}">
                <a14:useLocalDpi xmlns:a14="http://schemas.microsoft.com/office/drawing/2010/main" val="0"/>
              </a:ext>
            </a:extLst>
          </a:blip>
          <a:srcRect/>
          <a:stretch>
            <a:fillRect/>
          </a:stretch>
        </p:blipFill>
        <p:spPr bwMode="auto">
          <a:xfrm>
            <a:off x="5656521" y="6422065"/>
            <a:ext cx="1195105" cy="386586"/>
          </a:xfrm>
          <a:prstGeom prst="rect">
            <a:avLst/>
          </a:prstGeom>
          <a:noFill/>
          <a:ln>
            <a:noFill/>
          </a:ln>
        </p:spPr>
      </p:pic>
      <p:pic>
        <p:nvPicPr>
          <p:cNvPr id="12" name="Imagen 11">
            <a:extLst>
              <a:ext uri="{FF2B5EF4-FFF2-40B4-BE49-F238E27FC236}">
                <a16:creationId xmlns:a16="http://schemas.microsoft.com/office/drawing/2014/main" id="{B1177535-8938-7DAF-E6A1-3CEB0222C728}"/>
              </a:ext>
            </a:extLst>
          </p:cNvPr>
          <p:cNvPicPr>
            <a:picLocks noChangeAspect="1"/>
          </p:cNvPicPr>
          <p:nvPr/>
        </p:nvPicPr>
        <p:blipFill>
          <a:blip r:embed="rId10"/>
          <a:stretch>
            <a:fillRect/>
          </a:stretch>
        </p:blipFill>
        <p:spPr>
          <a:xfrm>
            <a:off x="667353" y="4871466"/>
            <a:ext cx="5124997" cy="1814074"/>
          </a:xfrm>
          <a:prstGeom prst="rect">
            <a:avLst/>
          </a:prstGeom>
        </p:spPr>
      </p:pic>
      <p:pic>
        <p:nvPicPr>
          <p:cNvPr id="15" name="Imagen 14">
            <a:extLst>
              <a:ext uri="{FF2B5EF4-FFF2-40B4-BE49-F238E27FC236}">
                <a16:creationId xmlns:a16="http://schemas.microsoft.com/office/drawing/2014/main" id="{297C9384-D70E-E174-F73C-4991CCA9F2D7}"/>
              </a:ext>
            </a:extLst>
          </p:cNvPr>
          <p:cNvPicPr>
            <a:picLocks noChangeAspect="1"/>
          </p:cNvPicPr>
          <p:nvPr/>
        </p:nvPicPr>
        <p:blipFill>
          <a:blip r:embed="rId11"/>
          <a:srcRect b="18355"/>
          <a:stretch>
            <a:fillRect/>
          </a:stretch>
        </p:blipFill>
        <p:spPr>
          <a:xfrm>
            <a:off x="6303395" y="1264780"/>
            <a:ext cx="5221252" cy="1882938"/>
          </a:xfrm>
          <a:prstGeom prst="rect">
            <a:avLst/>
          </a:prstGeom>
        </p:spPr>
      </p:pic>
      <p:sp>
        <p:nvSpPr>
          <p:cNvPr id="17" name="CuadroTexto 16">
            <a:extLst>
              <a:ext uri="{FF2B5EF4-FFF2-40B4-BE49-F238E27FC236}">
                <a16:creationId xmlns:a16="http://schemas.microsoft.com/office/drawing/2014/main" id="{55539021-91C7-C338-BDCB-B53DA330DD6A}"/>
              </a:ext>
            </a:extLst>
          </p:cNvPr>
          <p:cNvSpPr txBox="1"/>
          <p:nvPr/>
        </p:nvSpPr>
        <p:spPr>
          <a:xfrm>
            <a:off x="7951433" y="1095502"/>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DESPUES</a:t>
            </a:r>
            <a:endParaRPr lang="es-US" sz="1400" dirty="0">
              <a:latin typeface="Arial Nova Light" panose="020B0304020202020204" pitchFamily="34" charset="0"/>
              <a:cs typeface="Arial" panose="020B0604020202020204" pitchFamily="34" charset="0"/>
            </a:endParaRPr>
          </a:p>
        </p:txBody>
      </p:sp>
      <p:pic>
        <p:nvPicPr>
          <p:cNvPr id="9" name="Imagen 8">
            <a:extLst>
              <a:ext uri="{FF2B5EF4-FFF2-40B4-BE49-F238E27FC236}">
                <a16:creationId xmlns:a16="http://schemas.microsoft.com/office/drawing/2014/main" id="{15D2F5FA-CBBA-2399-A1C4-73BF3491CA46}"/>
              </a:ext>
            </a:extLst>
          </p:cNvPr>
          <p:cNvPicPr>
            <a:picLocks noChangeAspect="1"/>
          </p:cNvPicPr>
          <p:nvPr/>
        </p:nvPicPr>
        <p:blipFill>
          <a:blip r:embed="rId12"/>
          <a:srcRect b="17804"/>
          <a:stretch>
            <a:fillRect/>
          </a:stretch>
        </p:blipFill>
        <p:spPr>
          <a:xfrm>
            <a:off x="6303393" y="4553238"/>
            <a:ext cx="5221251" cy="1929414"/>
          </a:xfrm>
          <a:prstGeom prst="rect">
            <a:avLst/>
          </a:prstGeom>
        </p:spPr>
      </p:pic>
    </p:spTree>
    <p:extLst>
      <p:ext uri="{BB962C8B-B14F-4D97-AF65-F5344CB8AC3E}">
        <p14:creationId xmlns:p14="http://schemas.microsoft.com/office/powerpoint/2010/main" val="31753370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1000"/>
                                        <p:tgtEl>
                                          <p:spTgt spid="16"/>
                                        </p:tgtEl>
                                      </p:cBhvr>
                                    </p:animEffect>
                                    <p:anim calcmode="lin" valueType="num">
                                      <p:cBhvr>
                                        <p:cTn id="29" dur="1000" fill="hold"/>
                                        <p:tgtEl>
                                          <p:spTgt spid="16"/>
                                        </p:tgtEl>
                                        <p:attrNameLst>
                                          <p:attrName>ppt_x</p:attrName>
                                        </p:attrNameLst>
                                      </p:cBhvr>
                                      <p:tavLst>
                                        <p:tav tm="0">
                                          <p:val>
                                            <p:strVal val="#ppt_x"/>
                                          </p:val>
                                        </p:tav>
                                        <p:tav tm="100000">
                                          <p:val>
                                            <p:strVal val="#ppt_x"/>
                                          </p:val>
                                        </p:tav>
                                      </p:tavLst>
                                    </p:anim>
                                    <p:anim calcmode="lin" valueType="num">
                                      <p:cBhvr>
                                        <p:cTn id="30"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16" grpId="0" animBg="1"/>
      <p:bldP spid="17"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A32D59-CADD-F0AD-928F-D6AEC7412CE6}"/>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7ED7CBDF-49EC-1901-04DE-6E30BCC55A0F}"/>
              </a:ext>
            </a:extLst>
          </p:cNvPr>
          <p:cNvSpPr txBox="1"/>
          <p:nvPr/>
        </p:nvSpPr>
        <p:spPr>
          <a:xfrm>
            <a:off x="1905841" y="1931702"/>
            <a:ext cx="8380318"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PROYECTO CERO POLVOS </a:t>
            </a:r>
          </a:p>
        </p:txBody>
      </p:sp>
      <p:pic>
        <p:nvPicPr>
          <p:cNvPr id="2" name="Imagen 1">
            <a:extLst>
              <a:ext uri="{FF2B5EF4-FFF2-40B4-BE49-F238E27FC236}">
                <a16:creationId xmlns:a16="http://schemas.microsoft.com/office/drawing/2014/main" id="{53C7BB26-76D4-F1C3-3CE4-064F393A986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418289" y="5840083"/>
            <a:ext cx="1511253" cy="511368"/>
          </a:xfrm>
          <a:prstGeom prst="rect">
            <a:avLst/>
          </a:prstGeom>
          <a:noFill/>
          <a:ln>
            <a:noFill/>
          </a:ln>
        </p:spPr>
      </p:pic>
      <p:pic>
        <p:nvPicPr>
          <p:cNvPr id="3" name="Imagen 2">
            <a:extLst>
              <a:ext uri="{FF2B5EF4-FFF2-40B4-BE49-F238E27FC236}">
                <a16:creationId xmlns:a16="http://schemas.microsoft.com/office/drawing/2014/main" id="{4E7A8268-7ADB-40B3-7889-1F5023EB62F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075829" y="63301"/>
            <a:ext cx="918672" cy="707886"/>
          </a:xfrm>
          <a:prstGeom prst="rect">
            <a:avLst/>
          </a:prstGeom>
        </p:spPr>
      </p:pic>
      <p:sp>
        <p:nvSpPr>
          <p:cNvPr id="5" name="Rectángulo 4">
            <a:extLst>
              <a:ext uri="{FF2B5EF4-FFF2-40B4-BE49-F238E27FC236}">
                <a16:creationId xmlns:a16="http://schemas.microsoft.com/office/drawing/2014/main" id="{24ADA400-50DD-AD1F-E14B-AFF47F67DD5C}"/>
              </a:ext>
            </a:extLst>
          </p:cNvPr>
          <p:cNvSpPr/>
          <p:nvPr/>
        </p:nvSpPr>
        <p:spPr>
          <a:xfrm>
            <a:off x="4997911" y="6418631"/>
            <a:ext cx="2196177"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534F2605-43DC-B657-689C-44F9442C56C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AC834EFD-9547-ACD2-7A3D-C895CBED0FC2}"/>
              </a:ext>
            </a:extLst>
          </p:cNvPr>
          <p:cNvSpPr txBox="1"/>
          <p:nvPr/>
        </p:nvSpPr>
        <p:spPr>
          <a:xfrm>
            <a:off x="1514181" y="4032839"/>
            <a:ext cx="9319471"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s-ES" sz="5400" b="1" dirty="0">
                <a:ln w="9525">
                  <a:solidFill>
                    <a:prstClr val="white"/>
                  </a:solidFill>
                  <a:prstDash val="solid"/>
                </a:ln>
                <a:solidFill>
                  <a:schemeClr val="accent6">
                    <a:lumMod val="50000"/>
                  </a:schemeClr>
                </a:solidFill>
                <a:effectLst>
                  <a:outerShdw blurRad="12700" dist="38100" dir="2700000" algn="tl" rotWithShape="0">
                    <a:prstClr val="white">
                      <a:lumMod val="50000"/>
                    </a:prstClr>
                  </a:outerShdw>
                </a:effectLst>
                <a:latin typeface="Arial Black" panose="020B0A04020102020204" pitchFamily="34" charset="0"/>
              </a:rPr>
              <a:t>Monto total: $ 18,500.00</a:t>
            </a:r>
            <a:endParaRPr lang="es-US" sz="80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endParaRPr>
          </a:p>
          <a:p>
            <a:pPr algn="ctr"/>
            <a:endParaRPr lang="es-EC" sz="1600" b="1" dirty="0">
              <a:latin typeface="Calisto MT" panose="02040603050505030304" pitchFamily="18" charset="0"/>
            </a:endParaRPr>
          </a:p>
        </p:txBody>
      </p:sp>
    </p:spTree>
    <p:extLst>
      <p:ext uri="{BB962C8B-B14F-4D97-AF65-F5344CB8AC3E}">
        <p14:creationId xmlns:p14="http://schemas.microsoft.com/office/powerpoint/2010/main" val="7553555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1000"/>
                                        <p:tgtEl>
                                          <p:spTgt spid="7">
                                            <p:bg/>
                                          </p:spTgt>
                                        </p:tgtEl>
                                      </p:cBhvr>
                                    </p:animEffect>
                                    <p:anim calcmode="lin" valueType="num">
                                      <p:cBhvr>
                                        <p:cTn id="22" dur="1000" fill="hold"/>
                                        <p:tgtEl>
                                          <p:spTgt spid="7">
                                            <p:bg/>
                                          </p:spTgt>
                                        </p:tgtEl>
                                        <p:attrNameLst>
                                          <p:attrName>ppt_x</p:attrName>
                                        </p:attrNameLst>
                                      </p:cBhvr>
                                      <p:tavLst>
                                        <p:tav tm="0">
                                          <p:val>
                                            <p:strVal val="#ppt_x"/>
                                          </p:val>
                                        </p:tav>
                                        <p:tav tm="100000">
                                          <p:val>
                                            <p:strVal val="#ppt_x"/>
                                          </p:val>
                                        </p:tav>
                                      </p:tavLst>
                                    </p:anim>
                                    <p:anim calcmode="lin" valueType="num">
                                      <p:cBhvr>
                                        <p:cTn id="23"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7" grpId="0" build="p"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B8860F9-6C0B-FAC4-0505-DCC24C5FD612}"/>
              </a:ext>
            </a:extLst>
          </p:cNvPr>
          <p:cNvSpPr txBox="1"/>
          <p:nvPr/>
        </p:nvSpPr>
        <p:spPr>
          <a:xfrm>
            <a:off x="1618110" y="107721"/>
            <a:ext cx="9215542"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latin typeface="Arial Nova Light" panose="020B0304020202020204" pitchFamily="34" charset="0"/>
              </a:rPr>
              <a:t>ALQUILÉR DE EXCAVADORA PARA REALIZAR EL MINADO Y CARGADO DE MATERIAL PARA LA RECONFORMACIÓN DE LAS VÍAS DEL PROYECTO CERO POLVO</a:t>
            </a:r>
          </a:p>
          <a:p>
            <a:pPr algn="ctr"/>
            <a:r>
              <a:rPr lang="es-MX" dirty="0">
                <a:solidFill>
                  <a:srgbClr val="FF0000"/>
                </a:solidFill>
                <a:latin typeface="Calisto MT" panose="02040603050505030304" pitchFamily="18" charset="0"/>
              </a:rPr>
              <a:t>Monto : $     </a:t>
            </a:r>
            <a:r>
              <a:rPr lang="es-US" b="1" dirty="0">
                <a:solidFill>
                  <a:srgbClr val="FF0000"/>
                </a:solidFill>
              </a:rPr>
              <a:t>7,000.00</a:t>
            </a:r>
            <a:endParaRPr lang="es-US" dirty="0">
              <a:solidFill>
                <a:srgbClr val="FF0000"/>
              </a:solidFill>
            </a:endParaRPr>
          </a:p>
          <a:p>
            <a:r>
              <a:rPr lang="es-US" dirty="0">
                <a:solidFill>
                  <a:srgbClr val="FF0000"/>
                </a:solidFill>
                <a:latin typeface="Arial Nova Light" panose="020B0304020202020204" pitchFamily="34" charset="0"/>
              </a:rPr>
              <a:t>	</a:t>
            </a:r>
          </a:p>
        </p:txBody>
      </p:sp>
      <p:pic>
        <p:nvPicPr>
          <p:cNvPr id="2" name="Imagen 1">
            <a:extLst>
              <a:ext uri="{FF2B5EF4-FFF2-40B4-BE49-F238E27FC236}">
                <a16:creationId xmlns:a16="http://schemas.microsoft.com/office/drawing/2014/main" id="{501C707E-D4A5-B738-A19F-9A2DDBD4BF8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41931"/>
            <a:ext cx="1420926" cy="543335"/>
          </a:xfrm>
          <a:prstGeom prst="rect">
            <a:avLst/>
          </a:prstGeom>
          <a:noFill/>
          <a:ln>
            <a:noFill/>
          </a:ln>
        </p:spPr>
      </p:pic>
      <p:pic>
        <p:nvPicPr>
          <p:cNvPr id="3" name="Imagen 2">
            <a:extLst>
              <a:ext uri="{FF2B5EF4-FFF2-40B4-BE49-F238E27FC236}">
                <a16:creationId xmlns:a16="http://schemas.microsoft.com/office/drawing/2014/main" id="{AB59B71A-1709-B2E0-B21B-B8E53DEE6F4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30431" y="107721"/>
            <a:ext cx="827366" cy="637530"/>
          </a:xfrm>
          <a:prstGeom prst="rect">
            <a:avLst/>
          </a:prstGeom>
        </p:spPr>
      </p:pic>
      <p:sp>
        <p:nvSpPr>
          <p:cNvPr id="5" name="Rectángulo 4">
            <a:extLst>
              <a:ext uri="{FF2B5EF4-FFF2-40B4-BE49-F238E27FC236}">
                <a16:creationId xmlns:a16="http://schemas.microsoft.com/office/drawing/2014/main" id="{4CC7CC20-C670-3DDD-3EEB-3B57070F21DD}"/>
              </a:ext>
            </a:extLst>
          </p:cNvPr>
          <p:cNvSpPr/>
          <p:nvPr/>
        </p:nvSpPr>
        <p:spPr>
          <a:xfrm>
            <a:off x="9877327" y="6504058"/>
            <a:ext cx="2136019"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6" name="Imagen 5">
            <a:extLst>
              <a:ext uri="{FF2B5EF4-FFF2-40B4-BE49-F238E27FC236}">
                <a16:creationId xmlns:a16="http://schemas.microsoft.com/office/drawing/2014/main" id="{A5C7B106-BBEB-FE07-6F26-BFC506C045BD}"/>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0" name="Imagen 9">
            <a:extLst>
              <a:ext uri="{FF2B5EF4-FFF2-40B4-BE49-F238E27FC236}">
                <a16:creationId xmlns:a16="http://schemas.microsoft.com/office/drawing/2014/main" id="{E4380A0C-87AC-5159-37D8-8E7C459470A3}"/>
              </a:ext>
            </a:extLst>
          </p:cNvPr>
          <p:cNvPicPr>
            <a:picLocks noChangeAspect="1"/>
          </p:cNvPicPr>
          <p:nvPr/>
        </p:nvPicPr>
        <p:blipFill>
          <a:blip r:embed="rId7"/>
          <a:stretch>
            <a:fillRect/>
          </a:stretch>
        </p:blipFill>
        <p:spPr>
          <a:xfrm>
            <a:off x="6439517" y="1298733"/>
            <a:ext cx="4841495" cy="2250609"/>
          </a:xfrm>
          <a:prstGeom prst="rect">
            <a:avLst/>
          </a:prstGeom>
        </p:spPr>
      </p:pic>
      <p:pic>
        <p:nvPicPr>
          <p:cNvPr id="16" name="Imagen 15">
            <a:extLst>
              <a:ext uri="{FF2B5EF4-FFF2-40B4-BE49-F238E27FC236}">
                <a16:creationId xmlns:a16="http://schemas.microsoft.com/office/drawing/2014/main" id="{FB74010F-5BA5-9F3F-C47F-BE439B401A54}"/>
              </a:ext>
            </a:extLst>
          </p:cNvPr>
          <p:cNvPicPr>
            <a:picLocks noChangeAspect="1"/>
          </p:cNvPicPr>
          <p:nvPr/>
        </p:nvPicPr>
        <p:blipFill>
          <a:blip r:embed="rId8"/>
          <a:stretch>
            <a:fillRect/>
          </a:stretch>
        </p:blipFill>
        <p:spPr>
          <a:xfrm>
            <a:off x="1327132" y="1298733"/>
            <a:ext cx="4739816" cy="2279912"/>
          </a:xfrm>
          <a:prstGeom prst="rect">
            <a:avLst/>
          </a:prstGeom>
        </p:spPr>
      </p:pic>
      <p:pic>
        <p:nvPicPr>
          <p:cNvPr id="18" name="Imagen 17">
            <a:extLst>
              <a:ext uri="{FF2B5EF4-FFF2-40B4-BE49-F238E27FC236}">
                <a16:creationId xmlns:a16="http://schemas.microsoft.com/office/drawing/2014/main" id="{0E05E1ED-07ED-4702-3BD7-8F9B15FF9AD2}"/>
              </a:ext>
            </a:extLst>
          </p:cNvPr>
          <p:cNvPicPr>
            <a:picLocks noChangeAspect="1"/>
          </p:cNvPicPr>
          <p:nvPr/>
        </p:nvPicPr>
        <p:blipFill>
          <a:blip r:embed="rId9"/>
          <a:stretch>
            <a:fillRect/>
          </a:stretch>
        </p:blipFill>
        <p:spPr>
          <a:xfrm>
            <a:off x="1358348" y="3691290"/>
            <a:ext cx="4708600" cy="2552831"/>
          </a:xfrm>
          <a:prstGeom prst="rect">
            <a:avLst/>
          </a:prstGeom>
        </p:spPr>
      </p:pic>
      <p:pic>
        <p:nvPicPr>
          <p:cNvPr id="20" name="Imagen 19">
            <a:extLst>
              <a:ext uri="{FF2B5EF4-FFF2-40B4-BE49-F238E27FC236}">
                <a16:creationId xmlns:a16="http://schemas.microsoft.com/office/drawing/2014/main" id="{E637262B-7E8D-8485-E18B-5619BCBC8BA7}"/>
              </a:ext>
            </a:extLst>
          </p:cNvPr>
          <p:cNvPicPr>
            <a:picLocks noChangeAspect="1"/>
          </p:cNvPicPr>
          <p:nvPr/>
        </p:nvPicPr>
        <p:blipFill>
          <a:blip r:embed="rId10"/>
          <a:stretch>
            <a:fillRect/>
          </a:stretch>
        </p:blipFill>
        <p:spPr>
          <a:xfrm>
            <a:off x="6439517" y="3701888"/>
            <a:ext cx="4841495" cy="2416801"/>
          </a:xfrm>
          <a:prstGeom prst="rect">
            <a:avLst/>
          </a:prstGeom>
        </p:spPr>
      </p:pic>
    </p:spTree>
    <p:extLst>
      <p:ext uri="{BB962C8B-B14F-4D97-AF65-F5344CB8AC3E}">
        <p14:creationId xmlns:p14="http://schemas.microsoft.com/office/powerpoint/2010/main" val="32212105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Effect transition="in" filter="fade">
                                      <p:cBhvr>
                                        <p:cTn id="28" dur="1000"/>
                                        <p:tgtEl>
                                          <p:spTgt spid="4">
                                            <p:txEl>
                                              <p:pRg st="2" end="2"/>
                                            </p:txEl>
                                          </p:spTgt>
                                        </p:tgtEl>
                                      </p:cBhvr>
                                    </p:animEffect>
                                    <p:anim calcmode="lin" valueType="num">
                                      <p:cBhvr>
                                        <p:cTn id="2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CuadroTexto 18">
            <a:extLst>
              <a:ext uri="{FF2B5EF4-FFF2-40B4-BE49-F238E27FC236}">
                <a16:creationId xmlns:a16="http://schemas.microsoft.com/office/drawing/2014/main" id="{CA921E21-E9BC-F929-07B8-2622F99BD157}"/>
              </a:ext>
            </a:extLst>
          </p:cNvPr>
          <p:cNvSpPr txBox="1"/>
          <p:nvPr/>
        </p:nvSpPr>
        <p:spPr>
          <a:xfrm>
            <a:off x="1882190" y="141391"/>
            <a:ext cx="8844116"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latin typeface="Arial Nova Light" panose="020B0304020202020204" pitchFamily="34" charset="0"/>
              </a:rPr>
              <a:t>ADECUACIÓN DE CUNETAS Y ENSANCHE VIAL DESDE EL RIO KALAGLAS HASTA LA CABECERA PARROQUIAL DE SAN JACINTO DE WAKAMBEIS</a:t>
            </a:r>
          </a:p>
          <a:p>
            <a:pPr algn="ctr"/>
            <a:r>
              <a:rPr lang="es-MX" dirty="0">
                <a:solidFill>
                  <a:srgbClr val="FF0000"/>
                </a:solidFill>
                <a:latin typeface="Calisto MT" panose="02040603050505030304" pitchFamily="18" charset="0"/>
              </a:rPr>
              <a:t>Monto : $     </a:t>
            </a:r>
            <a:r>
              <a:rPr lang="es-US" b="1" dirty="0">
                <a:solidFill>
                  <a:srgbClr val="FF0000"/>
                </a:solidFill>
              </a:rPr>
              <a:t>7,500.00</a:t>
            </a:r>
            <a:endParaRPr lang="es-US" dirty="0">
              <a:solidFill>
                <a:srgbClr val="FF0000"/>
              </a:solidFill>
            </a:endParaRPr>
          </a:p>
          <a:p>
            <a:endParaRPr lang="es-ES" b="1" dirty="0">
              <a:latin typeface="Arial Nova Light" panose="020B0304020202020204" pitchFamily="34" charset="0"/>
            </a:endParaRPr>
          </a:p>
        </p:txBody>
      </p:sp>
      <p:pic>
        <p:nvPicPr>
          <p:cNvPr id="2" name="Imagen 1">
            <a:extLst>
              <a:ext uri="{FF2B5EF4-FFF2-40B4-BE49-F238E27FC236}">
                <a16:creationId xmlns:a16="http://schemas.microsoft.com/office/drawing/2014/main" id="{0508A61B-A0C3-C3D9-536C-C6E0148E167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3" name="Imagen 2">
            <a:extLst>
              <a:ext uri="{FF2B5EF4-FFF2-40B4-BE49-F238E27FC236}">
                <a16:creationId xmlns:a16="http://schemas.microsoft.com/office/drawing/2014/main" id="{C9E32821-C0F3-F398-F1B7-91C60DA7847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094335" y="91686"/>
            <a:ext cx="899557" cy="693157"/>
          </a:xfrm>
          <a:prstGeom prst="rect">
            <a:avLst/>
          </a:prstGeom>
        </p:spPr>
      </p:pic>
      <p:sp>
        <p:nvSpPr>
          <p:cNvPr id="4" name="Rectángulo 3">
            <a:extLst>
              <a:ext uri="{FF2B5EF4-FFF2-40B4-BE49-F238E27FC236}">
                <a16:creationId xmlns:a16="http://schemas.microsoft.com/office/drawing/2014/main" id="{9C292F9B-FD0A-2784-E447-73ED998515C8}"/>
              </a:ext>
            </a:extLst>
          </p:cNvPr>
          <p:cNvSpPr/>
          <p:nvPr/>
        </p:nvSpPr>
        <p:spPr>
          <a:xfrm>
            <a:off x="10068436" y="6470388"/>
            <a:ext cx="2051798"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5" name="Imagen 4">
            <a:extLst>
              <a:ext uri="{FF2B5EF4-FFF2-40B4-BE49-F238E27FC236}">
                <a16:creationId xmlns:a16="http://schemas.microsoft.com/office/drawing/2014/main" id="{2A5FF5DF-F097-5325-C9EF-F6443078608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8" name="Imagen 7">
            <a:extLst>
              <a:ext uri="{FF2B5EF4-FFF2-40B4-BE49-F238E27FC236}">
                <a16:creationId xmlns:a16="http://schemas.microsoft.com/office/drawing/2014/main" id="{B996C4A7-CD86-62B3-716E-356D0F0CAB90}"/>
              </a:ext>
            </a:extLst>
          </p:cNvPr>
          <p:cNvPicPr>
            <a:picLocks noChangeAspect="1"/>
          </p:cNvPicPr>
          <p:nvPr/>
        </p:nvPicPr>
        <p:blipFill>
          <a:blip r:embed="rId7"/>
          <a:stretch>
            <a:fillRect/>
          </a:stretch>
        </p:blipFill>
        <p:spPr>
          <a:xfrm>
            <a:off x="970869" y="1199452"/>
            <a:ext cx="4292526" cy="1748286"/>
          </a:xfrm>
          <a:prstGeom prst="rect">
            <a:avLst/>
          </a:prstGeom>
        </p:spPr>
      </p:pic>
      <p:pic>
        <p:nvPicPr>
          <p:cNvPr id="10" name="Imagen 9">
            <a:extLst>
              <a:ext uri="{FF2B5EF4-FFF2-40B4-BE49-F238E27FC236}">
                <a16:creationId xmlns:a16="http://schemas.microsoft.com/office/drawing/2014/main" id="{83168B6C-09A3-32EE-A2A3-E3EB44925E7B}"/>
              </a:ext>
            </a:extLst>
          </p:cNvPr>
          <p:cNvPicPr>
            <a:picLocks noChangeAspect="1"/>
          </p:cNvPicPr>
          <p:nvPr/>
        </p:nvPicPr>
        <p:blipFill>
          <a:blip r:embed="rId8"/>
          <a:stretch>
            <a:fillRect/>
          </a:stretch>
        </p:blipFill>
        <p:spPr>
          <a:xfrm>
            <a:off x="970869" y="2977639"/>
            <a:ext cx="4326215" cy="1654519"/>
          </a:xfrm>
          <a:prstGeom prst="rect">
            <a:avLst/>
          </a:prstGeom>
        </p:spPr>
      </p:pic>
      <p:pic>
        <p:nvPicPr>
          <p:cNvPr id="15" name="Imagen 14">
            <a:extLst>
              <a:ext uri="{FF2B5EF4-FFF2-40B4-BE49-F238E27FC236}">
                <a16:creationId xmlns:a16="http://schemas.microsoft.com/office/drawing/2014/main" id="{D6E30B23-4140-D8D9-23D0-F49BA0D66225}"/>
              </a:ext>
            </a:extLst>
          </p:cNvPr>
          <p:cNvPicPr>
            <a:picLocks noChangeAspect="1"/>
          </p:cNvPicPr>
          <p:nvPr/>
        </p:nvPicPr>
        <p:blipFill>
          <a:blip r:embed="rId9"/>
          <a:stretch>
            <a:fillRect/>
          </a:stretch>
        </p:blipFill>
        <p:spPr>
          <a:xfrm>
            <a:off x="7630920" y="1199451"/>
            <a:ext cx="2033497" cy="4888527"/>
          </a:xfrm>
          <a:prstGeom prst="rect">
            <a:avLst/>
          </a:prstGeom>
        </p:spPr>
      </p:pic>
      <p:pic>
        <p:nvPicPr>
          <p:cNvPr id="29" name="Imagen 28">
            <a:extLst>
              <a:ext uri="{FF2B5EF4-FFF2-40B4-BE49-F238E27FC236}">
                <a16:creationId xmlns:a16="http://schemas.microsoft.com/office/drawing/2014/main" id="{2CE890EA-2222-9F51-A7B4-4BD0EB555AE8}"/>
              </a:ext>
            </a:extLst>
          </p:cNvPr>
          <p:cNvPicPr>
            <a:picLocks noChangeAspect="1"/>
          </p:cNvPicPr>
          <p:nvPr/>
        </p:nvPicPr>
        <p:blipFill>
          <a:blip r:embed="rId10"/>
          <a:stretch>
            <a:fillRect/>
          </a:stretch>
        </p:blipFill>
        <p:spPr>
          <a:xfrm>
            <a:off x="9707660" y="1199452"/>
            <a:ext cx="2286232" cy="4888526"/>
          </a:xfrm>
          <a:prstGeom prst="rect">
            <a:avLst/>
          </a:prstGeom>
        </p:spPr>
      </p:pic>
      <p:pic>
        <p:nvPicPr>
          <p:cNvPr id="31" name="Imagen 30">
            <a:extLst>
              <a:ext uri="{FF2B5EF4-FFF2-40B4-BE49-F238E27FC236}">
                <a16:creationId xmlns:a16="http://schemas.microsoft.com/office/drawing/2014/main" id="{72D64A20-AA34-FC56-EABA-9FC4A8207A31}"/>
              </a:ext>
            </a:extLst>
          </p:cNvPr>
          <p:cNvPicPr>
            <a:picLocks noChangeAspect="1"/>
          </p:cNvPicPr>
          <p:nvPr/>
        </p:nvPicPr>
        <p:blipFill>
          <a:blip r:embed="rId11"/>
          <a:stretch>
            <a:fillRect/>
          </a:stretch>
        </p:blipFill>
        <p:spPr>
          <a:xfrm>
            <a:off x="5340327" y="1191772"/>
            <a:ext cx="2247350" cy="4896207"/>
          </a:xfrm>
          <a:prstGeom prst="rect">
            <a:avLst/>
          </a:prstGeom>
        </p:spPr>
      </p:pic>
      <p:pic>
        <p:nvPicPr>
          <p:cNvPr id="33" name="Imagen 32">
            <a:extLst>
              <a:ext uri="{FF2B5EF4-FFF2-40B4-BE49-F238E27FC236}">
                <a16:creationId xmlns:a16="http://schemas.microsoft.com/office/drawing/2014/main" id="{15C7F6BA-E49A-4515-C83F-4670ADD809AF}"/>
              </a:ext>
            </a:extLst>
          </p:cNvPr>
          <p:cNvPicPr>
            <a:picLocks noChangeAspect="1"/>
          </p:cNvPicPr>
          <p:nvPr/>
        </p:nvPicPr>
        <p:blipFill>
          <a:blip r:embed="rId12"/>
          <a:stretch>
            <a:fillRect/>
          </a:stretch>
        </p:blipFill>
        <p:spPr>
          <a:xfrm>
            <a:off x="1003895" y="4662060"/>
            <a:ext cx="4293189" cy="2039530"/>
          </a:xfrm>
          <a:prstGeom prst="rect">
            <a:avLst/>
          </a:prstGeom>
        </p:spPr>
      </p:pic>
    </p:spTree>
    <p:extLst>
      <p:ext uri="{BB962C8B-B14F-4D97-AF65-F5344CB8AC3E}">
        <p14:creationId xmlns:p14="http://schemas.microsoft.com/office/powerpoint/2010/main" val="11508133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9">
                                            <p:bg/>
                                          </p:spTgt>
                                        </p:tgtEl>
                                        <p:attrNameLst>
                                          <p:attrName>style.visibility</p:attrName>
                                        </p:attrNameLst>
                                      </p:cBhvr>
                                      <p:to>
                                        <p:strVal val="visible"/>
                                      </p:to>
                                    </p:set>
                                    <p:animEffect transition="in" filter="fade">
                                      <p:cBhvr>
                                        <p:cTn id="7" dur="1000"/>
                                        <p:tgtEl>
                                          <p:spTgt spid="19">
                                            <p:bg/>
                                          </p:spTgt>
                                        </p:tgtEl>
                                      </p:cBhvr>
                                    </p:animEffect>
                                    <p:anim calcmode="lin" valueType="num">
                                      <p:cBhvr>
                                        <p:cTn id="8" dur="1000" fill="hold"/>
                                        <p:tgtEl>
                                          <p:spTgt spid="19">
                                            <p:bg/>
                                          </p:spTgt>
                                        </p:tgtEl>
                                        <p:attrNameLst>
                                          <p:attrName>ppt_x</p:attrName>
                                        </p:attrNameLst>
                                      </p:cBhvr>
                                      <p:tavLst>
                                        <p:tav tm="0">
                                          <p:val>
                                            <p:strVal val="#ppt_x"/>
                                          </p:val>
                                        </p:tav>
                                        <p:tav tm="100000">
                                          <p:val>
                                            <p:strVal val="#ppt_x"/>
                                          </p:val>
                                        </p:tav>
                                      </p:tavLst>
                                    </p:anim>
                                    <p:anim calcmode="lin" valueType="num">
                                      <p:cBhvr>
                                        <p:cTn id="9" dur="1000" fill="hold"/>
                                        <p:tgtEl>
                                          <p:spTgt spid="19">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xEl>
                                              <p:pRg st="0" end="0"/>
                                            </p:txEl>
                                          </p:spTgt>
                                        </p:tgtEl>
                                        <p:attrNameLst>
                                          <p:attrName>style.visibility</p:attrName>
                                        </p:attrNameLst>
                                      </p:cBhvr>
                                      <p:to>
                                        <p:strVal val="visible"/>
                                      </p:to>
                                    </p:set>
                                    <p:animEffect transition="in" filter="fade">
                                      <p:cBhvr>
                                        <p:cTn id="14" dur="1000"/>
                                        <p:tgtEl>
                                          <p:spTgt spid="19">
                                            <p:txEl>
                                              <p:pRg st="0" end="0"/>
                                            </p:txEl>
                                          </p:spTgt>
                                        </p:tgtEl>
                                      </p:cBhvr>
                                    </p:animEffect>
                                    <p:anim calcmode="lin" valueType="num">
                                      <p:cBhvr>
                                        <p:cTn id="15" dur="10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9">
                                            <p:txEl>
                                              <p:pRg st="1" end="1"/>
                                            </p:txEl>
                                          </p:spTgt>
                                        </p:tgtEl>
                                        <p:attrNameLst>
                                          <p:attrName>style.visibility</p:attrName>
                                        </p:attrNameLst>
                                      </p:cBhvr>
                                      <p:to>
                                        <p:strVal val="visible"/>
                                      </p:to>
                                    </p:set>
                                    <p:animEffect transition="in" filter="fade">
                                      <p:cBhvr>
                                        <p:cTn id="21" dur="1000"/>
                                        <p:tgtEl>
                                          <p:spTgt spid="19">
                                            <p:txEl>
                                              <p:pRg st="1" end="1"/>
                                            </p:txEl>
                                          </p:spTgt>
                                        </p:tgtEl>
                                      </p:cBhvr>
                                    </p:animEffect>
                                    <p:anim calcmode="lin" valueType="num">
                                      <p:cBhvr>
                                        <p:cTn id="22" dur="1000" fill="hold"/>
                                        <p:tgtEl>
                                          <p:spTgt spid="19">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19">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192CA5C-B42E-6E0C-889A-456BDDA736A0}"/>
              </a:ext>
            </a:extLst>
          </p:cNvPr>
          <p:cNvSpPr txBox="1"/>
          <p:nvPr/>
        </p:nvSpPr>
        <p:spPr>
          <a:xfrm>
            <a:off x="1679514" y="77930"/>
            <a:ext cx="9068742"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b="1" dirty="0">
                <a:latin typeface="Arial Nova Light" panose="020B0304020202020204" pitchFamily="34" charset="0"/>
              </a:rPr>
              <a:t>ALQUILÉR DE VOLQUETE PARA REALIZAR EL TRANSPORTE DE MATERIAL PARA LA RECONFORMACIÓN DE LAS VÍAS DEL PROYECTO CERO POLVO</a:t>
            </a:r>
          </a:p>
          <a:p>
            <a:pPr algn="ctr"/>
            <a:r>
              <a:rPr lang="es-MX" dirty="0">
                <a:solidFill>
                  <a:srgbClr val="FF0000"/>
                </a:solidFill>
                <a:latin typeface="Calisto MT" panose="02040603050505030304" pitchFamily="18" charset="0"/>
              </a:rPr>
              <a:t>Monto : $     </a:t>
            </a:r>
            <a:r>
              <a:rPr lang="es-US" b="1" dirty="0">
                <a:solidFill>
                  <a:srgbClr val="FF0000"/>
                </a:solidFill>
              </a:rPr>
              <a:t>4,500.00</a:t>
            </a:r>
            <a:endParaRPr lang="es-US" dirty="0">
              <a:solidFill>
                <a:srgbClr val="FF0000"/>
              </a:solidFill>
            </a:endParaRPr>
          </a:p>
        </p:txBody>
      </p:sp>
      <p:pic>
        <p:nvPicPr>
          <p:cNvPr id="2" name="Imagen 1">
            <a:extLst>
              <a:ext uri="{FF2B5EF4-FFF2-40B4-BE49-F238E27FC236}">
                <a16:creationId xmlns:a16="http://schemas.microsoft.com/office/drawing/2014/main" id="{5786A72F-F04E-84BC-6A57-ECBC2DCF7D8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46978" y="6306746"/>
            <a:ext cx="1511253" cy="511368"/>
          </a:xfrm>
          <a:prstGeom prst="rect">
            <a:avLst/>
          </a:prstGeom>
          <a:noFill/>
          <a:ln>
            <a:noFill/>
          </a:ln>
        </p:spPr>
      </p:pic>
      <p:pic>
        <p:nvPicPr>
          <p:cNvPr id="3" name="Imagen 2">
            <a:extLst>
              <a:ext uri="{FF2B5EF4-FFF2-40B4-BE49-F238E27FC236}">
                <a16:creationId xmlns:a16="http://schemas.microsoft.com/office/drawing/2014/main" id="{F046F17E-9D8C-1662-A2B1-6E3620FC068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7360" y="39707"/>
            <a:ext cx="867141" cy="668179"/>
          </a:xfrm>
          <a:prstGeom prst="rect">
            <a:avLst/>
          </a:prstGeom>
        </p:spPr>
      </p:pic>
      <p:sp>
        <p:nvSpPr>
          <p:cNvPr id="5" name="Rectángulo 4">
            <a:extLst>
              <a:ext uri="{FF2B5EF4-FFF2-40B4-BE49-F238E27FC236}">
                <a16:creationId xmlns:a16="http://schemas.microsoft.com/office/drawing/2014/main" id="{8412DE18-D3D6-5B14-F3A8-7679A582D3DD}"/>
              </a:ext>
            </a:extLst>
          </p:cNvPr>
          <p:cNvSpPr/>
          <p:nvPr/>
        </p:nvSpPr>
        <p:spPr>
          <a:xfrm>
            <a:off x="10007855" y="6562430"/>
            <a:ext cx="2184145" cy="246221"/>
          </a:xfrm>
          <a:prstGeom prst="rect">
            <a:avLst/>
          </a:prstGeom>
        </p:spPr>
        <p:txBody>
          <a:bodyPr wrap="square">
            <a:spAutoFit/>
          </a:bodyPr>
          <a:lstStyle/>
          <a:p>
            <a:pPr algn="ctr"/>
            <a:r>
              <a:rPr lang="es-EC" sz="1000" dirty="0">
                <a:solidFill>
                  <a:schemeClr val="accent3">
                    <a:lumMod val="50000"/>
                  </a:schemeClr>
                </a:solidFill>
                <a:latin typeface="Arial Nova Light" panose="020B0304020202020204" pitchFamily="34" charset="0"/>
              </a:rPr>
              <a:t>ADMINISTRACIÓN 2023-2027</a:t>
            </a:r>
          </a:p>
        </p:txBody>
      </p:sp>
      <p:pic>
        <p:nvPicPr>
          <p:cNvPr id="8" name="Imagen 7">
            <a:extLst>
              <a:ext uri="{FF2B5EF4-FFF2-40B4-BE49-F238E27FC236}">
                <a16:creationId xmlns:a16="http://schemas.microsoft.com/office/drawing/2014/main" id="{0B49555A-140A-360E-98C1-5F04C3FA4AD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9" name="Imagen 18">
            <a:extLst>
              <a:ext uri="{FF2B5EF4-FFF2-40B4-BE49-F238E27FC236}">
                <a16:creationId xmlns:a16="http://schemas.microsoft.com/office/drawing/2014/main" id="{122BB263-1371-8A19-8FA9-E42ACA74CEEE}"/>
              </a:ext>
            </a:extLst>
          </p:cNvPr>
          <p:cNvPicPr>
            <a:picLocks noChangeAspect="1"/>
          </p:cNvPicPr>
          <p:nvPr/>
        </p:nvPicPr>
        <p:blipFill>
          <a:blip r:embed="rId7"/>
          <a:srcRect r="342"/>
          <a:stretch>
            <a:fillRect/>
          </a:stretch>
        </p:blipFill>
        <p:spPr>
          <a:xfrm>
            <a:off x="1205822" y="1341495"/>
            <a:ext cx="4890178" cy="1965360"/>
          </a:xfrm>
          <a:prstGeom prst="rect">
            <a:avLst/>
          </a:prstGeom>
        </p:spPr>
      </p:pic>
      <p:pic>
        <p:nvPicPr>
          <p:cNvPr id="21" name="Imagen 20">
            <a:extLst>
              <a:ext uri="{FF2B5EF4-FFF2-40B4-BE49-F238E27FC236}">
                <a16:creationId xmlns:a16="http://schemas.microsoft.com/office/drawing/2014/main" id="{7F9C2294-CDB5-EA7A-4ACC-EF0106A2C994}"/>
              </a:ext>
            </a:extLst>
          </p:cNvPr>
          <p:cNvPicPr>
            <a:picLocks noChangeAspect="1"/>
          </p:cNvPicPr>
          <p:nvPr/>
        </p:nvPicPr>
        <p:blipFill>
          <a:blip r:embed="rId8"/>
          <a:stretch>
            <a:fillRect/>
          </a:stretch>
        </p:blipFill>
        <p:spPr>
          <a:xfrm>
            <a:off x="976024" y="3383828"/>
            <a:ext cx="2840087" cy="2845943"/>
          </a:xfrm>
          <a:prstGeom prst="rect">
            <a:avLst/>
          </a:prstGeom>
        </p:spPr>
      </p:pic>
      <p:pic>
        <p:nvPicPr>
          <p:cNvPr id="23" name="Imagen 22">
            <a:extLst>
              <a:ext uri="{FF2B5EF4-FFF2-40B4-BE49-F238E27FC236}">
                <a16:creationId xmlns:a16="http://schemas.microsoft.com/office/drawing/2014/main" id="{D070056A-8ACA-D233-1124-D491B40AAFEB}"/>
              </a:ext>
            </a:extLst>
          </p:cNvPr>
          <p:cNvPicPr>
            <a:picLocks noChangeAspect="1"/>
          </p:cNvPicPr>
          <p:nvPr/>
        </p:nvPicPr>
        <p:blipFill>
          <a:blip r:embed="rId9"/>
          <a:stretch>
            <a:fillRect/>
          </a:stretch>
        </p:blipFill>
        <p:spPr>
          <a:xfrm>
            <a:off x="3932354" y="3383829"/>
            <a:ext cx="2396131" cy="2845943"/>
          </a:xfrm>
          <a:prstGeom prst="rect">
            <a:avLst/>
          </a:prstGeom>
        </p:spPr>
      </p:pic>
      <p:pic>
        <p:nvPicPr>
          <p:cNvPr id="25" name="Imagen 24">
            <a:extLst>
              <a:ext uri="{FF2B5EF4-FFF2-40B4-BE49-F238E27FC236}">
                <a16:creationId xmlns:a16="http://schemas.microsoft.com/office/drawing/2014/main" id="{3916509B-68E6-8172-A98F-E953AB6B861B}"/>
              </a:ext>
            </a:extLst>
          </p:cNvPr>
          <p:cNvPicPr>
            <a:picLocks noChangeAspect="1"/>
          </p:cNvPicPr>
          <p:nvPr/>
        </p:nvPicPr>
        <p:blipFill>
          <a:blip r:embed="rId10"/>
          <a:stretch>
            <a:fillRect/>
          </a:stretch>
        </p:blipFill>
        <p:spPr>
          <a:xfrm>
            <a:off x="6560970" y="1229918"/>
            <a:ext cx="2604481" cy="4715533"/>
          </a:xfrm>
          <a:prstGeom prst="rect">
            <a:avLst/>
          </a:prstGeom>
        </p:spPr>
      </p:pic>
      <p:pic>
        <p:nvPicPr>
          <p:cNvPr id="27" name="Imagen 26">
            <a:extLst>
              <a:ext uri="{FF2B5EF4-FFF2-40B4-BE49-F238E27FC236}">
                <a16:creationId xmlns:a16="http://schemas.microsoft.com/office/drawing/2014/main" id="{E07ADFFD-2658-1BEF-ED1A-A5F1B919E6AC}"/>
              </a:ext>
            </a:extLst>
          </p:cNvPr>
          <p:cNvPicPr>
            <a:picLocks noChangeAspect="1"/>
          </p:cNvPicPr>
          <p:nvPr/>
        </p:nvPicPr>
        <p:blipFill>
          <a:blip r:embed="rId11"/>
          <a:stretch>
            <a:fillRect/>
          </a:stretch>
        </p:blipFill>
        <p:spPr>
          <a:xfrm>
            <a:off x="9390020" y="1229918"/>
            <a:ext cx="2604481" cy="4715533"/>
          </a:xfrm>
          <a:prstGeom prst="rect">
            <a:avLst/>
          </a:prstGeom>
        </p:spPr>
      </p:pic>
    </p:spTree>
    <p:extLst>
      <p:ext uri="{BB962C8B-B14F-4D97-AF65-F5344CB8AC3E}">
        <p14:creationId xmlns:p14="http://schemas.microsoft.com/office/powerpoint/2010/main" val="48625911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2A5074B1-9084-1BB7-4B98-3ACB9FE120FE}"/>
              </a:ext>
            </a:extLst>
          </p:cNvPr>
          <p:cNvSpPr txBox="1"/>
          <p:nvPr/>
        </p:nvSpPr>
        <p:spPr>
          <a:xfrm>
            <a:off x="1621169" y="1759048"/>
            <a:ext cx="8949661"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OBRAS COMUNIDAD SAN MARCOS</a:t>
            </a:r>
          </a:p>
        </p:txBody>
      </p:sp>
      <p:pic>
        <p:nvPicPr>
          <p:cNvPr id="2" name="Imagen 1">
            <a:extLst>
              <a:ext uri="{FF2B5EF4-FFF2-40B4-BE49-F238E27FC236}">
                <a16:creationId xmlns:a16="http://schemas.microsoft.com/office/drawing/2014/main" id="{1E448C7C-7B53-BF3A-1B30-B468E1FC910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40372" y="5814203"/>
            <a:ext cx="1511253" cy="511368"/>
          </a:xfrm>
          <a:prstGeom prst="rect">
            <a:avLst/>
          </a:prstGeom>
          <a:noFill/>
          <a:ln>
            <a:noFill/>
          </a:ln>
        </p:spPr>
      </p:pic>
      <p:pic>
        <p:nvPicPr>
          <p:cNvPr id="3" name="Imagen 2">
            <a:extLst>
              <a:ext uri="{FF2B5EF4-FFF2-40B4-BE49-F238E27FC236}">
                <a16:creationId xmlns:a16="http://schemas.microsoft.com/office/drawing/2014/main" id="{077FEBEB-826E-0A68-EFB2-8EFAD1F5296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54863" y="60900"/>
            <a:ext cx="839638" cy="646986"/>
          </a:xfrm>
          <a:prstGeom prst="rect">
            <a:avLst/>
          </a:prstGeom>
        </p:spPr>
      </p:pic>
      <p:sp>
        <p:nvSpPr>
          <p:cNvPr id="5" name="Rectángulo 4">
            <a:extLst>
              <a:ext uri="{FF2B5EF4-FFF2-40B4-BE49-F238E27FC236}">
                <a16:creationId xmlns:a16="http://schemas.microsoft.com/office/drawing/2014/main" id="{22592ED9-7F32-8727-08A2-A9796681B2EC}"/>
              </a:ext>
            </a:extLst>
          </p:cNvPr>
          <p:cNvSpPr/>
          <p:nvPr/>
        </p:nvSpPr>
        <p:spPr>
          <a:xfrm>
            <a:off x="5015162" y="6410004"/>
            <a:ext cx="2161671"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337F3E9F-7FCC-06DF-0484-19171EAEF12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02EDEF60-3DBA-C6A6-36F4-2AFFD12AE75C}"/>
              </a:ext>
            </a:extLst>
          </p:cNvPr>
          <p:cNvSpPr txBox="1"/>
          <p:nvPr/>
        </p:nvSpPr>
        <p:spPr>
          <a:xfrm>
            <a:off x="1621169" y="3836922"/>
            <a:ext cx="8949661"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s-ES" sz="5400" b="1" dirty="0">
                <a:ln w="9525">
                  <a:solidFill>
                    <a:prstClr val="white"/>
                  </a:solidFill>
                  <a:prstDash val="solid"/>
                </a:ln>
                <a:solidFill>
                  <a:schemeClr val="accent6">
                    <a:lumMod val="50000"/>
                  </a:schemeClr>
                </a:solidFill>
                <a:effectLst>
                  <a:outerShdw blurRad="12700" dist="38100" dir="2700000" algn="tl" rotWithShape="0">
                    <a:prstClr val="white">
                      <a:lumMod val="50000"/>
                    </a:prstClr>
                  </a:outerShdw>
                </a:effectLst>
                <a:latin typeface="Arial Black" panose="020B0A04020102020204" pitchFamily="34" charset="0"/>
              </a:rPr>
              <a:t>Monto total: $ 9,329.07</a:t>
            </a:r>
            <a:endParaRPr lang="es-US" sz="80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endParaRPr>
          </a:p>
          <a:p>
            <a:pPr algn="ctr"/>
            <a:endParaRPr lang="es-EC" sz="1600" b="1" dirty="0">
              <a:latin typeface="Calisto MT" panose="02040603050505030304" pitchFamily="18" charset="0"/>
            </a:endParaRPr>
          </a:p>
        </p:txBody>
      </p:sp>
    </p:spTree>
    <p:extLst>
      <p:ext uri="{BB962C8B-B14F-4D97-AF65-F5344CB8AC3E}">
        <p14:creationId xmlns:p14="http://schemas.microsoft.com/office/powerpoint/2010/main" val="243859965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1000"/>
                                        <p:tgtEl>
                                          <p:spTgt spid="7">
                                            <p:bg/>
                                          </p:spTgt>
                                        </p:tgtEl>
                                      </p:cBhvr>
                                    </p:animEffect>
                                    <p:anim calcmode="lin" valueType="num">
                                      <p:cBhvr>
                                        <p:cTn id="22" dur="1000" fill="hold"/>
                                        <p:tgtEl>
                                          <p:spTgt spid="7">
                                            <p:bg/>
                                          </p:spTgt>
                                        </p:tgtEl>
                                        <p:attrNameLst>
                                          <p:attrName>ppt_x</p:attrName>
                                        </p:attrNameLst>
                                      </p:cBhvr>
                                      <p:tavLst>
                                        <p:tav tm="0">
                                          <p:val>
                                            <p:strVal val="#ppt_x"/>
                                          </p:val>
                                        </p:tav>
                                        <p:tav tm="100000">
                                          <p:val>
                                            <p:strVal val="#ppt_x"/>
                                          </p:val>
                                        </p:tav>
                                      </p:tavLst>
                                    </p:anim>
                                    <p:anim calcmode="lin" valueType="num">
                                      <p:cBhvr>
                                        <p:cTn id="23"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7" grpId="0" build="p"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F226132D-65D2-3826-CB74-75B6C67FD22E}"/>
              </a:ext>
            </a:extLst>
          </p:cNvPr>
          <p:cNvSpPr txBox="1"/>
          <p:nvPr/>
        </p:nvSpPr>
        <p:spPr>
          <a:xfrm>
            <a:off x="3444597" y="61555"/>
            <a:ext cx="5071446"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t>ADQUISICIÓN DE MATERIALES DE FERRETERIA</a:t>
            </a:r>
          </a:p>
          <a:p>
            <a:pPr algn="ctr"/>
            <a:r>
              <a:rPr lang="es-MX" sz="1600" dirty="0">
                <a:solidFill>
                  <a:srgbClr val="FF0000"/>
                </a:solidFill>
                <a:latin typeface="Calisto MT" panose="02040603050505030304" pitchFamily="18" charset="0"/>
              </a:rPr>
              <a:t>Monto : $     </a:t>
            </a:r>
            <a:r>
              <a:rPr lang="es-US" b="1" dirty="0">
                <a:solidFill>
                  <a:srgbClr val="FF0000"/>
                </a:solidFill>
              </a:rPr>
              <a:t>1,128.63</a:t>
            </a:r>
            <a:endParaRPr lang="es-US" dirty="0">
              <a:solidFill>
                <a:srgbClr val="FF0000"/>
              </a:solidFill>
            </a:endParaRPr>
          </a:p>
        </p:txBody>
      </p:sp>
      <p:pic>
        <p:nvPicPr>
          <p:cNvPr id="2" name="Imagen 1">
            <a:extLst>
              <a:ext uri="{FF2B5EF4-FFF2-40B4-BE49-F238E27FC236}">
                <a16:creationId xmlns:a16="http://schemas.microsoft.com/office/drawing/2014/main" id="{C3408E8E-CA6D-5EA9-4155-5D20BF8C12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3" name="Imagen 2">
            <a:extLst>
              <a:ext uri="{FF2B5EF4-FFF2-40B4-BE49-F238E27FC236}">
                <a16:creationId xmlns:a16="http://schemas.microsoft.com/office/drawing/2014/main" id="{85619A0A-0FA1-036D-134D-9E09ECB5470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0890464" y="21271"/>
            <a:ext cx="863462" cy="665344"/>
          </a:xfrm>
          <a:prstGeom prst="rect">
            <a:avLst/>
          </a:prstGeom>
        </p:spPr>
      </p:pic>
      <p:sp>
        <p:nvSpPr>
          <p:cNvPr id="5" name="Rectángulo 4">
            <a:extLst>
              <a:ext uri="{FF2B5EF4-FFF2-40B4-BE49-F238E27FC236}">
                <a16:creationId xmlns:a16="http://schemas.microsoft.com/office/drawing/2014/main" id="{71E4C90B-A93F-DFD5-4FE6-F213ADE50FF1}"/>
              </a:ext>
            </a:extLst>
          </p:cNvPr>
          <p:cNvSpPr/>
          <p:nvPr/>
        </p:nvSpPr>
        <p:spPr>
          <a:xfrm>
            <a:off x="10173744" y="6453136"/>
            <a:ext cx="2080833"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24D37C7E-EDA7-EB9D-3244-719AA851960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5" name="Imagen 14">
            <a:extLst>
              <a:ext uri="{FF2B5EF4-FFF2-40B4-BE49-F238E27FC236}">
                <a16:creationId xmlns:a16="http://schemas.microsoft.com/office/drawing/2014/main" id="{419795F2-0E06-65AC-815D-5E5365210A3A}"/>
              </a:ext>
            </a:extLst>
          </p:cNvPr>
          <p:cNvPicPr>
            <a:picLocks noChangeAspect="1"/>
          </p:cNvPicPr>
          <p:nvPr/>
        </p:nvPicPr>
        <p:blipFill>
          <a:blip r:embed="rId7"/>
          <a:stretch>
            <a:fillRect/>
          </a:stretch>
        </p:blipFill>
        <p:spPr>
          <a:xfrm>
            <a:off x="900971" y="3777916"/>
            <a:ext cx="5087251" cy="2276673"/>
          </a:xfrm>
          <a:prstGeom prst="rect">
            <a:avLst/>
          </a:prstGeom>
        </p:spPr>
      </p:pic>
      <p:pic>
        <p:nvPicPr>
          <p:cNvPr id="8" name="Imagen 7">
            <a:extLst>
              <a:ext uri="{FF2B5EF4-FFF2-40B4-BE49-F238E27FC236}">
                <a16:creationId xmlns:a16="http://schemas.microsoft.com/office/drawing/2014/main" id="{6B88E121-5DEA-D889-DCA3-42DF8C9ADDF0}"/>
              </a:ext>
            </a:extLst>
          </p:cNvPr>
          <p:cNvPicPr>
            <a:picLocks noChangeAspect="1"/>
          </p:cNvPicPr>
          <p:nvPr/>
        </p:nvPicPr>
        <p:blipFill>
          <a:blip r:embed="rId8"/>
          <a:stretch>
            <a:fillRect/>
          </a:stretch>
        </p:blipFill>
        <p:spPr>
          <a:xfrm>
            <a:off x="6203780" y="1287874"/>
            <a:ext cx="5702968" cy="4766715"/>
          </a:xfrm>
          <a:prstGeom prst="rect">
            <a:avLst/>
          </a:prstGeom>
        </p:spPr>
      </p:pic>
      <p:sp>
        <p:nvSpPr>
          <p:cNvPr id="25" name="CuadroTexto 24">
            <a:extLst>
              <a:ext uri="{FF2B5EF4-FFF2-40B4-BE49-F238E27FC236}">
                <a16:creationId xmlns:a16="http://schemas.microsoft.com/office/drawing/2014/main" id="{65C35734-8648-6F2B-0AC5-BDDA71520C1C}"/>
              </a:ext>
            </a:extLst>
          </p:cNvPr>
          <p:cNvSpPr txBox="1"/>
          <p:nvPr/>
        </p:nvSpPr>
        <p:spPr>
          <a:xfrm>
            <a:off x="8333325" y="1094933"/>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DESPUES</a:t>
            </a:r>
            <a:endParaRPr lang="es-US" sz="1400" dirty="0">
              <a:latin typeface="Arial Nova Light" panose="020B0304020202020204" pitchFamily="34" charset="0"/>
              <a:cs typeface="Arial" panose="020B0604020202020204" pitchFamily="34" charset="0"/>
            </a:endParaRPr>
          </a:p>
        </p:txBody>
      </p:sp>
      <p:pic>
        <p:nvPicPr>
          <p:cNvPr id="10" name="Imagen 9">
            <a:extLst>
              <a:ext uri="{FF2B5EF4-FFF2-40B4-BE49-F238E27FC236}">
                <a16:creationId xmlns:a16="http://schemas.microsoft.com/office/drawing/2014/main" id="{FBBEF768-2640-22DB-EF8C-E5CF63B457FB}"/>
              </a:ext>
            </a:extLst>
          </p:cNvPr>
          <p:cNvPicPr>
            <a:picLocks noChangeAspect="1"/>
          </p:cNvPicPr>
          <p:nvPr/>
        </p:nvPicPr>
        <p:blipFill>
          <a:blip r:embed="rId9"/>
          <a:stretch>
            <a:fillRect/>
          </a:stretch>
        </p:blipFill>
        <p:spPr>
          <a:xfrm>
            <a:off x="928683" y="1287873"/>
            <a:ext cx="5030221" cy="2383357"/>
          </a:xfrm>
          <a:prstGeom prst="rect">
            <a:avLst/>
          </a:prstGeom>
        </p:spPr>
      </p:pic>
      <p:sp>
        <p:nvSpPr>
          <p:cNvPr id="26" name="CuadroTexto 25">
            <a:extLst>
              <a:ext uri="{FF2B5EF4-FFF2-40B4-BE49-F238E27FC236}">
                <a16:creationId xmlns:a16="http://schemas.microsoft.com/office/drawing/2014/main" id="{33A4A766-3970-B5A0-A6B7-767C97D1B0FF}"/>
              </a:ext>
            </a:extLst>
          </p:cNvPr>
          <p:cNvSpPr txBox="1"/>
          <p:nvPr/>
        </p:nvSpPr>
        <p:spPr>
          <a:xfrm>
            <a:off x="2400222" y="1105730"/>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ANTES</a:t>
            </a:r>
            <a:r>
              <a:rPr lang="es-US" sz="1400" dirty="0">
                <a:latin typeface="Arial Nova Light" panose="020B0304020202020204" pitchFamily="34" charset="0"/>
                <a:cs typeface="Arial" panose="020B0604020202020204" pitchFamily="34" charset="0"/>
              </a:rPr>
              <a:t>	</a:t>
            </a:r>
          </a:p>
        </p:txBody>
      </p:sp>
    </p:spTree>
    <p:extLst>
      <p:ext uri="{BB962C8B-B14F-4D97-AF65-F5344CB8AC3E}">
        <p14:creationId xmlns:p14="http://schemas.microsoft.com/office/powerpoint/2010/main" val="36931568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fade">
                                      <p:cBhvr>
                                        <p:cTn id="28" dur="1000"/>
                                        <p:tgtEl>
                                          <p:spTgt spid="26"/>
                                        </p:tgtEl>
                                      </p:cBhvr>
                                    </p:animEffect>
                                    <p:anim calcmode="lin" valueType="num">
                                      <p:cBhvr>
                                        <p:cTn id="29" dur="1000" fill="hold"/>
                                        <p:tgtEl>
                                          <p:spTgt spid="26"/>
                                        </p:tgtEl>
                                        <p:attrNameLst>
                                          <p:attrName>ppt_x</p:attrName>
                                        </p:attrNameLst>
                                      </p:cBhvr>
                                      <p:tavLst>
                                        <p:tav tm="0">
                                          <p:val>
                                            <p:strVal val="#ppt_x"/>
                                          </p:val>
                                        </p:tav>
                                        <p:tav tm="100000">
                                          <p:val>
                                            <p:strVal val="#ppt_x"/>
                                          </p:val>
                                        </p:tav>
                                      </p:tavLst>
                                    </p:anim>
                                    <p:anim calcmode="lin" valueType="num">
                                      <p:cBhvr>
                                        <p:cTn id="30"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fade">
                                      <p:cBhvr>
                                        <p:cTn id="35" dur="1000"/>
                                        <p:tgtEl>
                                          <p:spTgt spid="25"/>
                                        </p:tgtEl>
                                      </p:cBhvr>
                                    </p:animEffect>
                                    <p:anim calcmode="lin" valueType="num">
                                      <p:cBhvr>
                                        <p:cTn id="36" dur="1000" fill="hold"/>
                                        <p:tgtEl>
                                          <p:spTgt spid="25"/>
                                        </p:tgtEl>
                                        <p:attrNameLst>
                                          <p:attrName>ppt_x</p:attrName>
                                        </p:attrNameLst>
                                      </p:cBhvr>
                                      <p:tavLst>
                                        <p:tav tm="0">
                                          <p:val>
                                            <p:strVal val="#ppt_x"/>
                                          </p:val>
                                        </p:tav>
                                        <p:tav tm="100000">
                                          <p:val>
                                            <p:strVal val="#ppt_x"/>
                                          </p:val>
                                        </p:tav>
                                      </p:tavLst>
                                    </p:anim>
                                    <p:anim calcmode="lin" valueType="num">
                                      <p:cBhvr>
                                        <p:cTn id="37"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25" grpId="0" animBg="1"/>
      <p:bldP spid="2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n 23" descr="chumbique 2">
            <a:extLst>
              <a:ext uri="{FF2B5EF4-FFF2-40B4-BE49-F238E27FC236}">
                <a16:creationId xmlns:a16="http://schemas.microsoft.com/office/drawing/2014/main" id="{FC307D38-F432-4ABB-B2C2-27D0A658703A}"/>
              </a:ext>
            </a:extLst>
          </p:cNvPr>
          <p:cNvPicPr/>
          <p:nvPr/>
        </p:nvPicPr>
        <p:blipFill rotWithShape="1">
          <a:blip r:embed="rId2">
            <a:lum bright="70000" contrast="-70000"/>
            <a:extLst>
              <a:ext uri="{28A0092B-C50C-407E-A947-70E740481C1C}">
                <a14:useLocalDpi xmlns:a14="http://schemas.microsoft.com/office/drawing/2010/main" val="0"/>
              </a:ext>
            </a:extLst>
          </a:blip>
          <a:srcRect t="27100"/>
          <a:stretch/>
        </p:blipFill>
        <p:spPr bwMode="auto">
          <a:xfrm>
            <a:off x="2754287" y="2295553"/>
            <a:ext cx="6683425" cy="2124422"/>
          </a:xfrm>
          <a:prstGeom prst="rect">
            <a:avLst/>
          </a:prstGeom>
          <a:noFill/>
        </p:spPr>
      </p:pic>
      <p:sp>
        <p:nvSpPr>
          <p:cNvPr id="2" name="CuadroTexto 1"/>
          <p:cNvSpPr txBox="1"/>
          <p:nvPr/>
        </p:nvSpPr>
        <p:spPr>
          <a:xfrm>
            <a:off x="1973219" y="242007"/>
            <a:ext cx="8328848"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scene3d>
              <a:camera prst="perspectiveRight"/>
              <a:lightRig rig="harsh" dir="t"/>
            </a:scene3d>
            <a:sp3d extrusionH="57150" prstMaterial="matte">
              <a:bevelT w="63500" h="12700" prst="coolSlant"/>
              <a:contourClr>
                <a:schemeClr val="bg1">
                  <a:lumMod val="65000"/>
                </a:schemeClr>
              </a:contourClr>
            </a:sp3d>
          </a:bodyPr>
          <a:lstStyle/>
          <a:p>
            <a:pPr algn="ctr"/>
            <a:r>
              <a:rPr lang="es-ES" sz="4000" dirty="0">
                <a:solidFill>
                  <a:schemeClr val="accent1">
                    <a:lumMod val="50000"/>
                  </a:schemeClr>
                </a:solidFill>
                <a:effectLst>
                  <a:outerShdw blurRad="38100" dist="38100" dir="2700000" algn="tl">
                    <a:srgbClr val="000000">
                      <a:alpha val="43137"/>
                    </a:srgbClr>
                  </a:outerShdw>
                </a:effectLst>
                <a:latin typeface="Arial Black" panose="020B0A04020102020204" pitchFamily="34" charset="0"/>
              </a:rPr>
              <a:t>RESTRUCTURA ORGANICA</a:t>
            </a:r>
            <a:endParaRPr lang="es-EC" sz="4000" b="1" dirty="0">
              <a:ln>
                <a:solidFill>
                  <a:schemeClr val="accent6">
                    <a:lumMod val="50000"/>
                  </a:schemeClr>
                </a:solidFill>
              </a:ln>
              <a:solidFill>
                <a:srgbClr val="0070C0"/>
              </a:solidFill>
              <a:effectLst/>
              <a:latin typeface="Perpetua Titling MT" panose="02020502060505020804" pitchFamily="18" charset="0"/>
            </a:endParaRPr>
          </a:p>
        </p:txBody>
      </p:sp>
      <p:sp>
        <p:nvSpPr>
          <p:cNvPr id="3" name="Rectángulo redondeado 2"/>
          <p:cNvSpPr/>
          <p:nvPr/>
        </p:nvSpPr>
        <p:spPr>
          <a:xfrm>
            <a:off x="3954296" y="1346766"/>
            <a:ext cx="3225791" cy="786045"/>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EC" sz="2000" b="1" dirty="0">
                <a:solidFill>
                  <a:srgbClr val="002060"/>
                </a:solidFill>
                <a:latin typeface="Bell MT" panose="02020503060305020303" pitchFamily="18" charset="0"/>
              </a:rPr>
              <a:t>PRESIDENTE</a:t>
            </a:r>
          </a:p>
          <a:p>
            <a:pPr algn="ctr"/>
            <a:r>
              <a:rPr lang="es-EC" b="1" dirty="0">
                <a:solidFill>
                  <a:srgbClr val="002060"/>
                </a:solidFill>
                <a:latin typeface="Bell MT" panose="02020503060305020303" pitchFamily="18" charset="0"/>
              </a:rPr>
              <a:t>Sr. Carlos Ignacio Jara Tigre</a:t>
            </a:r>
          </a:p>
        </p:txBody>
      </p:sp>
      <p:cxnSp>
        <p:nvCxnSpPr>
          <p:cNvPr id="10" name="Conector recto 9"/>
          <p:cNvCxnSpPr/>
          <p:nvPr/>
        </p:nvCxnSpPr>
        <p:spPr>
          <a:xfrm flipH="1">
            <a:off x="5567195" y="2137778"/>
            <a:ext cx="3248" cy="1893843"/>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28" name="Rectángulo redondeado 27"/>
          <p:cNvSpPr/>
          <p:nvPr/>
        </p:nvSpPr>
        <p:spPr>
          <a:xfrm>
            <a:off x="6097690" y="2643996"/>
            <a:ext cx="3249722" cy="1238448"/>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EC" sz="2000" b="1" dirty="0">
                <a:solidFill>
                  <a:srgbClr val="002060"/>
                </a:solidFill>
                <a:latin typeface="Bell MT" panose="02020503060305020303" pitchFamily="18" charset="0"/>
              </a:rPr>
              <a:t>VICEPRESIDENTA</a:t>
            </a:r>
          </a:p>
          <a:p>
            <a:pPr algn="ctr"/>
            <a:r>
              <a:rPr lang="es-EC" b="1" dirty="0">
                <a:solidFill>
                  <a:srgbClr val="002060"/>
                </a:solidFill>
                <a:latin typeface="Bell MT" panose="02020503060305020303" pitchFamily="18" charset="0"/>
              </a:rPr>
              <a:t>Tnlga. Marlene Jadan Sumba</a:t>
            </a:r>
          </a:p>
          <a:p>
            <a:pPr algn="ctr"/>
            <a:r>
              <a:rPr lang="es-EC" sz="1400" b="1" dirty="0">
                <a:solidFill>
                  <a:srgbClr val="002060"/>
                </a:solidFill>
                <a:latin typeface="Bell MT" panose="02020503060305020303" pitchFamily="18" charset="0"/>
              </a:rPr>
              <a:t>COMISIÓN DE EQUIDAD DE GENERO Y GRUPOS PRIORITARIOS.</a:t>
            </a:r>
          </a:p>
        </p:txBody>
      </p:sp>
      <p:sp>
        <p:nvSpPr>
          <p:cNvPr id="29" name="Rectángulo redondeado 28"/>
          <p:cNvSpPr/>
          <p:nvPr/>
        </p:nvSpPr>
        <p:spPr>
          <a:xfrm>
            <a:off x="1119588" y="4440507"/>
            <a:ext cx="2624276" cy="1085622"/>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EC" b="1" dirty="0">
                <a:solidFill>
                  <a:srgbClr val="002060"/>
                </a:solidFill>
                <a:latin typeface="Perpetua Titling MT" panose="02020502060505020804" pitchFamily="18" charset="0"/>
              </a:rPr>
              <a:t>1ER. VOCAL </a:t>
            </a:r>
          </a:p>
          <a:p>
            <a:pPr algn="ctr"/>
            <a:r>
              <a:rPr lang="es-EC" sz="1600" b="1" dirty="0">
                <a:solidFill>
                  <a:srgbClr val="002060"/>
                </a:solidFill>
                <a:latin typeface="Calisto MT" panose="02040603050505030304" pitchFamily="18" charset="0"/>
              </a:rPr>
              <a:t>Tnlgo. Fidel Villa Cajamarca</a:t>
            </a:r>
          </a:p>
          <a:p>
            <a:pPr algn="ctr"/>
            <a:r>
              <a:rPr lang="es-EC" sz="1200" b="1" dirty="0">
                <a:solidFill>
                  <a:srgbClr val="002060"/>
                </a:solidFill>
                <a:latin typeface="Perpetua Titling MT" panose="02020502060505020804" pitchFamily="18" charset="0"/>
              </a:rPr>
              <a:t>Comisión de Producción.</a:t>
            </a:r>
            <a:endParaRPr lang="es-EC" sz="1050" b="1" dirty="0">
              <a:solidFill>
                <a:srgbClr val="002060"/>
              </a:solidFill>
              <a:latin typeface="Perpetua Titling MT" panose="02020502060505020804" pitchFamily="18" charset="0"/>
            </a:endParaRPr>
          </a:p>
        </p:txBody>
      </p:sp>
      <p:sp>
        <p:nvSpPr>
          <p:cNvPr id="30" name="Rectángulo redondeado 29"/>
          <p:cNvSpPr/>
          <p:nvPr/>
        </p:nvSpPr>
        <p:spPr>
          <a:xfrm>
            <a:off x="4218131" y="4419975"/>
            <a:ext cx="2698123" cy="1043462"/>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EC" b="1" dirty="0">
                <a:solidFill>
                  <a:srgbClr val="002060"/>
                </a:solidFill>
                <a:latin typeface="Perpetua Titling MT" panose="02020502060505020804" pitchFamily="18" charset="0"/>
              </a:rPr>
              <a:t>2DO. VOCAL </a:t>
            </a:r>
          </a:p>
          <a:p>
            <a:pPr algn="ctr"/>
            <a:r>
              <a:rPr lang="es-EC" sz="1600" b="1" dirty="0">
                <a:solidFill>
                  <a:srgbClr val="002060"/>
                </a:solidFill>
                <a:latin typeface="Calisto MT" panose="02040603050505030304" pitchFamily="18" charset="0"/>
              </a:rPr>
              <a:t>Sra. María Tiwiram Taish</a:t>
            </a:r>
          </a:p>
          <a:p>
            <a:pPr algn="ctr"/>
            <a:r>
              <a:rPr lang="es-EC" sz="1200" b="1" dirty="0">
                <a:solidFill>
                  <a:srgbClr val="002060"/>
                </a:solidFill>
                <a:latin typeface="Perpetua Titling MT" panose="02020502060505020804" pitchFamily="18" charset="0"/>
              </a:rPr>
              <a:t>Comisión de turismo, Cultura y Deporte.</a:t>
            </a:r>
            <a:endParaRPr lang="es-EC" sz="1050" b="1" dirty="0">
              <a:solidFill>
                <a:srgbClr val="002060"/>
              </a:solidFill>
              <a:latin typeface="Perpetua Titling MT" panose="02020502060505020804" pitchFamily="18" charset="0"/>
            </a:endParaRPr>
          </a:p>
        </p:txBody>
      </p:sp>
      <p:sp>
        <p:nvSpPr>
          <p:cNvPr id="31" name="Rectángulo redondeado 30"/>
          <p:cNvSpPr/>
          <p:nvPr/>
        </p:nvSpPr>
        <p:spPr>
          <a:xfrm>
            <a:off x="7456914" y="4440507"/>
            <a:ext cx="2722646" cy="974673"/>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EC" b="1" dirty="0">
                <a:solidFill>
                  <a:srgbClr val="002060"/>
                </a:solidFill>
                <a:latin typeface="Perpetua Titling MT" panose="02020502060505020804" pitchFamily="18" charset="0"/>
              </a:rPr>
              <a:t>3ER. VOCAL</a:t>
            </a:r>
          </a:p>
          <a:p>
            <a:pPr algn="ctr"/>
            <a:r>
              <a:rPr lang="es-EC" sz="1600" b="1" dirty="0">
                <a:solidFill>
                  <a:srgbClr val="002060"/>
                </a:solidFill>
                <a:latin typeface="Calisto MT" panose="02040603050505030304" pitchFamily="18" charset="0"/>
              </a:rPr>
              <a:t>Sr. Juan López Moscoso</a:t>
            </a:r>
          </a:p>
          <a:p>
            <a:pPr algn="ctr"/>
            <a:r>
              <a:rPr lang="es-EC" sz="1200" b="1" dirty="0">
                <a:solidFill>
                  <a:srgbClr val="002060"/>
                </a:solidFill>
                <a:latin typeface="Perpetua Titling MT" panose="02020502060505020804" pitchFamily="18" charset="0"/>
              </a:rPr>
              <a:t>Comisión de Obras Públicas.</a:t>
            </a:r>
            <a:endParaRPr lang="es-EC" sz="1050" b="1" dirty="0">
              <a:solidFill>
                <a:srgbClr val="002060"/>
              </a:solidFill>
              <a:latin typeface="Perpetua Titling MT" panose="02020502060505020804" pitchFamily="18" charset="0"/>
            </a:endParaRPr>
          </a:p>
        </p:txBody>
      </p:sp>
      <p:cxnSp>
        <p:nvCxnSpPr>
          <p:cNvPr id="35" name="Conector recto 34"/>
          <p:cNvCxnSpPr/>
          <p:nvPr/>
        </p:nvCxnSpPr>
        <p:spPr>
          <a:xfrm>
            <a:off x="2316155" y="4022555"/>
            <a:ext cx="6502082" cy="9066"/>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8" name="Conector recto 37"/>
          <p:cNvCxnSpPr>
            <a:cxnSpLocks/>
            <a:endCxn id="28" idx="1"/>
          </p:cNvCxnSpPr>
          <p:nvPr/>
        </p:nvCxnSpPr>
        <p:spPr>
          <a:xfrm>
            <a:off x="5567194" y="3263220"/>
            <a:ext cx="530496" cy="0"/>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42" name="Conector recto 41"/>
          <p:cNvCxnSpPr/>
          <p:nvPr/>
        </p:nvCxnSpPr>
        <p:spPr>
          <a:xfrm>
            <a:off x="2325208" y="4022555"/>
            <a:ext cx="1" cy="40820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Conector recto 43"/>
          <p:cNvCxnSpPr>
            <a:cxnSpLocks/>
            <a:endCxn id="31" idx="0"/>
          </p:cNvCxnSpPr>
          <p:nvPr/>
        </p:nvCxnSpPr>
        <p:spPr>
          <a:xfrm>
            <a:off x="8818237" y="4052537"/>
            <a:ext cx="0" cy="387970"/>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45" name="Rectángulo redondeado 44"/>
          <p:cNvSpPr/>
          <p:nvPr/>
        </p:nvSpPr>
        <p:spPr>
          <a:xfrm>
            <a:off x="2844588" y="2835445"/>
            <a:ext cx="2494185" cy="972748"/>
          </a:xfrm>
          <a:prstGeom prst="roundRect">
            <a:avLst/>
          </a:prstGeom>
          <a:gradFill flip="none" rotWithShape="1">
            <a:gsLst>
              <a:gs pos="0">
                <a:schemeClr val="accent6">
                  <a:lumMod val="67000"/>
                </a:schemeClr>
              </a:gs>
              <a:gs pos="48000">
                <a:schemeClr val="accent6">
                  <a:lumMod val="97000"/>
                  <a:lumOff val="3000"/>
                </a:schemeClr>
              </a:gs>
              <a:gs pos="100000">
                <a:schemeClr val="accent6">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s-EC" sz="1400" b="1" dirty="0">
                <a:solidFill>
                  <a:srgbClr val="002060"/>
                </a:solidFill>
                <a:latin typeface="Bell MT" panose="02020503060305020303" pitchFamily="18" charset="0"/>
              </a:rPr>
              <a:t>SECRETARÍA TESORERÍA</a:t>
            </a:r>
          </a:p>
          <a:p>
            <a:pPr algn="ctr"/>
            <a:r>
              <a:rPr lang="es-EC" sz="1400" b="1" dirty="0">
                <a:solidFill>
                  <a:srgbClr val="002060"/>
                </a:solidFill>
                <a:latin typeface="Bell MT" panose="02020503060305020303" pitchFamily="18" charset="0"/>
              </a:rPr>
              <a:t>Lcda. Jhoisy Cardenas Borja</a:t>
            </a:r>
          </a:p>
        </p:txBody>
      </p:sp>
      <p:cxnSp>
        <p:nvCxnSpPr>
          <p:cNvPr id="47" name="Conector recto 46"/>
          <p:cNvCxnSpPr/>
          <p:nvPr/>
        </p:nvCxnSpPr>
        <p:spPr>
          <a:xfrm>
            <a:off x="5567195" y="4001639"/>
            <a:ext cx="0" cy="403457"/>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15" name="Imagen 14">
            <a:extLst>
              <a:ext uri="{FF2B5EF4-FFF2-40B4-BE49-F238E27FC236}">
                <a16:creationId xmlns:a16="http://schemas.microsoft.com/office/drawing/2014/main" id="{6CFB95AA-24ED-4AD0-B1B5-5FA5DC3DE50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05110" y="-1060"/>
            <a:ext cx="872677" cy="672444"/>
          </a:xfrm>
          <a:prstGeom prst="rect">
            <a:avLst/>
          </a:prstGeom>
        </p:spPr>
      </p:pic>
      <p:sp>
        <p:nvSpPr>
          <p:cNvPr id="4" name="Rectángulo 3">
            <a:extLst>
              <a:ext uri="{FF2B5EF4-FFF2-40B4-BE49-F238E27FC236}">
                <a16:creationId xmlns:a16="http://schemas.microsoft.com/office/drawing/2014/main" id="{A69ED728-83DA-4DE3-9B3A-E48EB178081E}"/>
              </a:ext>
            </a:extLst>
          </p:cNvPr>
          <p:cNvSpPr/>
          <p:nvPr/>
        </p:nvSpPr>
        <p:spPr>
          <a:xfrm>
            <a:off x="5246693" y="6465215"/>
            <a:ext cx="2332727"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E58C6BAA-3B55-7967-F15C-BED85D42B41F}"/>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589857" y="5725669"/>
            <a:ext cx="1646400" cy="718996"/>
          </a:xfrm>
          <a:prstGeom prst="rect">
            <a:avLst/>
          </a:prstGeom>
          <a:noFill/>
          <a:ln>
            <a:noFill/>
          </a:ln>
        </p:spPr>
      </p:pic>
      <p:pic>
        <p:nvPicPr>
          <p:cNvPr id="8" name="Imagen 7">
            <a:extLst>
              <a:ext uri="{FF2B5EF4-FFF2-40B4-BE49-F238E27FC236}">
                <a16:creationId xmlns:a16="http://schemas.microsoft.com/office/drawing/2014/main" id="{7DEDD6E0-D903-727D-8C6A-EA78C44B32A6}"/>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3903882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childTnLst>
                                </p:cTn>
                              </p:par>
                            </p:childTnLst>
                          </p:cTn>
                        </p:par>
                        <p:par>
                          <p:cTn id="7" fill="hold">
                            <p:stCondLst>
                              <p:cond delay="250"/>
                            </p:stCondLst>
                            <p:childTnLst>
                              <p:par>
                                <p:cTn id="8" presetID="6" presetClass="entr" presetSubtype="16" fill="hold" grpId="0" nodeType="afterEffect">
                                  <p:stCondLst>
                                    <p:cond delay="750"/>
                                  </p:stCondLst>
                                  <p:childTnLst>
                                    <p:set>
                                      <p:cBhvr>
                                        <p:cTn id="9" dur="1" fill="hold">
                                          <p:stCondLst>
                                            <p:cond delay="0"/>
                                          </p:stCondLst>
                                        </p:cTn>
                                        <p:tgtEl>
                                          <p:spTgt spid="3"/>
                                        </p:tgtEl>
                                        <p:attrNameLst>
                                          <p:attrName>style.visibility</p:attrName>
                                        </p:attrNameLst>
                                      </p:cBhvr>
                                      <p:to>
                                        <p:strVal val="visible"/>
                                      </p:to>
                                    </p:set>
                                    <p:animEffect transition="in" filter="circle(in)">
                                      <p:cBhvr>
                                        <p:cTn id="10" dur="2000"/>
                                        <p:tgtEl>
                                          <p:spTgt spid="3"/>
                                        </p:tgtEl>
                                      </p:cBhvr>
                                    </p:animEffect>
                                  </p:childTnLst>
                                </p:cTn>
                              </p:par>
                            </p:childTnLst>
                          </p:cTn>
                        </p:par>
                        <p:par>
                          <p:cTn id="11" fill="hold">
                            <p:stCondLst>
                              <p:cond delay="3000"/>
                            </p:stCondLst>
                            <p:childTnLst>
                              <p:par>
                                <p:cTn id="12" presetID="16" presetClass="entr" presetSubtype="21" fill="hold" nodeType="after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barn(inVertical)">
                                      <p:cBhvr>
                                        <p:cTn id="14" dur="500"/>
                                        <p:tgtEl>
                                          <p:spTgt spid="10"/>
                                        </p:tgtEl>
                                      </p:cBhvr>
                                    </p:animEffect>
                                  </p:childTnLst>
                                </p:cTn>
                              </p:par>
                            </p:childTnLst>
                          </p:cTn>
                        </p:par>
                        <p:par>
                          <p:cTn id="15" fill="hold">
                            <p:stCondLst>
                              <p:cond delay="3500"/>
                            </p:stCondLst>
                            <p:childTnLst>
                              <p:par>
                                <p:cTn id="16" presetID="16" presetClass="entr" presetSubtype="21" fill="hold" nodeType="afterEffect">
                                  <p:stCondLst>
                                    <p:cond delay="0"/>
                                  </p:stCondLst>
                                  <p:childTnLst>
                                    <p:set>
                                      <p:cBhvr>
                                        <p:cTn id="17" dur="1" fill="hold">
                                          <p:stCondLst>
                                            <p:cond delay="0"/>
                                          </p:stCondLst>
                                        </p:cTn>
                                        <p:tgtEl>
                                          <p:spTgt spid="38"/>
                                        </p:tgtEl>
                                        <p:attrNameLst>
                                          <p:attrName>style.visibility</p:attrName>
                                        </p:attrNameLst>
                                      </p:cBhvr>
                                      <p:to>
                                        <p:strVal val="visible"/>
                                      </p:to>
                                    </p:set>
                                    <p:animEffect transition="in" filter="barn(inVertical)">
                                      <p:cBhvr>
                                        <p:cTn id="18" dur="500"/>
                                        <p:tgtEl>
                                          <p:spTgt spid="38"/>
                                        </p:tgtEl>
                                      </p:cBhvr>
                                    </p:animEffect>
                                  </p:childTnLst>
                                </p:cTn>
                              </p:par>
                            </p:childTnLst>
                          </p:cTn>
                        </p:par>
                        <p:par>
                          <p:cTn id="19" fill="hold">
                            <p:stCondLst>
                              <p:cond delay="4000"/>
                            </p:stCondLst>
                            <p:childTnLst>
                              <p:par>
                                <p:cTn id="20" presetID="21" presetClass="entr" presetSubtype="1" fill="hold" grpId="0" nodeType="afterEffect">
                                  <p:stCondLst>
                                    <p:cond delay="750"/>
                                  </p:stCondLst>
                                  <p:childTnLst>
                                    <p:set>
                                      <p:cBhvr>
                                        <p:cTn id="21" dur="1" fill="hold">
                                          <p:stCondLst>
                                            <p:cond delay="0"/>
                                          </p:stCondLst>
                                        </p:cTn>
                                        <p:tgtEl>
                                          <p:spTgt spid="28"/>
                                        </p:tgtEl>
                                        <p:attrNameLst>
                                          <p:attrName>style.visibility</p:attrName>
                                        </p:attrNameLst>
                                      </p:cBhvr>
                                      <p:to>
                                        <p:strVal val="visible"/>
                                      </p:to>
                                    </p:set>
                                    <p:animEffect transition="in" filter="wheel(1)">
                                      <p:cBhvr>
                                        <p:cTn id="22" dur="2000"/>
                                        <p:tgtEl>
                                          <p:spTgt spid="28"/>
                                        </p:tgtEl>
                                      </p:cBhvr>
                                    </p:animEffect>
                                  </p:childTnLst>
                                </p:cTn>
                              </p:par>
                            </p:childTnLst>
                          </p:cTn>
                        </p:par>
                        <p:par>
                          <p:cTn id="23" fill="hold">
                            <p:stCondLst>
                              <p:cond delay="6750"/>
                            </p:stCondLst>
                            <p:childTnLst>
                              <p:par>
                                <p:cTn id="24" presetID="16" presetClass="entr" presetSubtype="21" fill="hold" nodeType="afterEffect">
                                  <p:stCondLst>
                                    <p:cond delay="0"/>
                                  </p:stCondLst>
                                  <p:childTnLst>
                                    <p:set>
                                      <p:cBhvr>
                                        <p:cTn id="25" dur="1" fill="hold">
                                          <p:stCondLst>
                                            <p:cond delay="0"/>
                                          </p:stCondLst>
                                        </p:cTn>
                                        <p:tgtEl>
                                          <p:spTgt spid="35"/>
                                        </p:tgtEl>
                                        <p:attrNameLst>
                                          <p:attrName>style.visibility</p:attrName>
                                        </p:attrNameLst>
                                      </p:cBhvr>
                                      <p:to>
                                        <p:strVal val="visible"/>
                                      </p:to>
                                    </p:set>
                                    <p:animEffect transition="in" filter="barn(inVertical)">
                                      <p:cBhvr>
                                        <p:cTn id="26" dur="500"/>
                                        <p:tgtEl>
                                          <p:spTgt spid="35"/>
                                        </p:tgtEl>
                                      </p:cBhvr>
                                    </p:animEffect>
                                  </p:childTnLst>
                                </p:cTn>
                              </p:par>
                            </p:childTnLst>
                          </p:cTn>
                        </p:par>
                        <p:par>
                          <p:cTn id="27" fill="hold">
                            <p:stCondLst>
                              <p:cond delay="7250"/>
                            </p:stCondLst>
                            <p:childTnLst>
                              <p:par>
                                <p:cTn id="28" presetID="16" presetClass="entr" presetSubtype="21" fill="hold" nodeType="afterEffect">
                                  <p:stCondLst>
                                    <p:cond delay="0"/>
                                  </p:stCondLst>
                                  <p:childTnLst>
                                    <p:set>
                                      <p:cBhvr>
                                        <p:cTn id="29" dur="1" fill="hold">
                                          <p:stCondLst>
                                            <p:cond delay="0"/>
                                          </p:stCondLst>
                                        </p:cTn>
                                        <p:tgtEl>
                                          <p:spTgt spid="42"/>
                                        </p:tgtEl>
                                        <p:attrNameLst>
                                          <p:attrName>style.visibility</p:attrName>
                                        </p:attrNameLst>
                                      </p:cBhvr>
                                      <p:to>
                                        <p:strVal val="visible"/>
                                      </p:to>
                                    </p:set>
                                    <p:animEffect transition="in" filter="barn(inVertical)">
                                      <p:cBhvr>
                                        <p:cTn id="30" dur="500"/>
                                        <p:tgtEl>
                                          <p:spTgt spid="42"/>
                                        </p:tgtEl>
                                      </p:cBhvr>
                                    </p:animEffect>
                                  </p:childTnLst>
                                </p:cTn>
                              </p:par>
                            </p:childTnLst>
                          </p:cTn>
                        </p:par>
                        <p:par>
                          <p:cTn id="31" fill="hold">
                            <p:stCondLst>
                              <p:cond delay="7750"/>
                            </p:stCondLst>
                            <p:childTnLst>
                              <p:par>
                                <p:cTn id="32" presetID="21" presetClass="entr" presetSubtype="1" fill="hold" grpId="0" nodeType="afterEffect">
                                  <p:stCondLst>
                                    <p:cond delay="750"/>
                                  </p:stCondLst>
                                  <p:childTnLst>
                                    <p:set>
                                      <p:cBhvr>
                                        <p:cTn id="33" dur="1" fill="hold">
                                          <p:stCondLst>
                                            <p:cond delay="0"/>
                                          </p:stCondLst>
                                        </p:cTn>
                                        <p:tgtEl>
                                          <p:spTgt spid="29"/>
                                        </p:tgtEl>
                                        <p:attrNameLst>
                                          <p:attrName>style.visibility</p:attrName>
                                        </p:attrNameLst>
                                      </p:cBhvr>
                                      <p:to>
                                        <p:strVal val="visible"/>
                                      </p:to>
                                    </p:set>
                                    <p:animEffect transition="in" filter="wheel(1)">
                                      <p:cBhvr>
                                        <p:cTn id="34" dur="2000"/>
                                        <p:tgtEl>
                                          <p:spTgt spid="29"/>
                                        </p:tgtEl>
                                      </p:cBhvr>
                                    </p:animEffect>
                                  </p:childTnLst>
                                </p:cTn>
                              </p:par>
                            </p:childTnLst>
                          </p:cTn>
                        </p:par>
                        <p:par>
                          <p:cTn id="35" fill="hold">
                            <p:stCondLst>
                              <p:cond delay="10500"/>
                            </p:stCondLst>
                            <p:childTnLst>
                              <p:par>
                                <p:cTn id="36" presetID="16" presetClass="entr" presetSubtype="21" fill="hold" nodeType="afterEffect">
                                  <p:stCondLst>
                                    <p:cond delay="0"/>
                                  </p:stCondLst>
                                  <p:childTnLst>
                                    <p:set>
                                      <p:cBhvr>
                                        <p:cTn id="37" dur="1" fill="hold">
                                          <p:stCondLst>
                                            <p:cond delay="0"/>
                                          </p:stCondLst>
                                        </p:cTn>
                                        <p:tgtEl>
                                          <p:spTgt spid="47"/>
                                        </p:tgtEl>
                                        <p:attrNameLst>
                                          <p:attrName>style.visibility</p:attrName>
                                        </p:attrNameLst>
                                      </p:cBhvr>
                                      <p:to>
                                        <p:strVal val="visible"/>
                                      </p:to>
                                    </p:set>
                                    <p:animEffect transition="in" filter="barn(inVertical)">
                                      <p:cBhvr>
                                        <p:cTn id="38" dur="500"/>
                                        <p:tgtEl>
                                          <p:spTgt spid="47"/>
                                        </p:tgtEl>
                                      </p:cBhvr>
                                    </p:animEffect>
                                  </p:childTnLst>
                                </p:cTn>
                              </p:par>
                            </p:childTnLst>
                          </p:cTn>
                        </p:par>
                        <p:par>
                          <p:cTn id="39" fill="hold">
                            <p:stCondLst>
                              <p:cond delay="11000"/>
                            </p:stCondLst>
                            <p:childTnLst>
                              <p:par>
                                <p:cTn id="40" presetID="21" presetClass="entr" presetSubtype="1" fill="hold" grpId="0" nodeType="afterEffect">
                                  <p:stCondLst>
                                    <p:cond delay="750"/>
                                  </p:stCondLst>
                                  <p:childTnLst>
                                    <p:set>
                                      <p:cBhvr>
                                        <p:cTn id="41" dur="1" fill="hold">
                                          <p:stCondLst>
                                            <p:cond delay="0"/>
                                          </p:stCondLst>
                                        </p:cTn>
                                        <p:tgtEl>
                                          <p:spTgt spid="30"/>
                                        </p:tgtEl>
                                        <p:attrNameLst>
                                          <p:attrName>style.visibility</p:attrName>
                                        </p:attrNameLst>
                                      </p:cBhvr>
                                      <p:to>
                                        <p:strVal val="visible"/>
                                      </p:to>
                                    </p:set>
                                    <p:animEffect transition="in" filter="wheel(1)">
                                      <p:cBhvr>
                                        <p:cTn id="42" dur="2000"/>
                                        <p:tgtEl>
                                          <p:spTgt spid="30"/>
                                        </p:tgtEl>
                                      </p:cBhvr>
                                    </p:animEffect>
                                  </p:childTnLst>
                                </p:cTn>
                              </p:par>
                            </p:childTnLst>
                          </p:cTn>
                        </p:par>
                        <p:par>
                          <p:cTn id="43" fill="hold">
                            <p:stCondLst>
                              <p:cond delay="13750"/>
                            </p:stCondLst>
                            <p:childTnLst>
                              <p:par>
                                <p:cTn id="44" presetID="16" presetClass="entr" presetSubtype="21" fill="hold" nodeType="after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barn(inVertical)">
                                      <p:cBhvr>
                                        <p:cTn id="46" dur="500"/>
                                        <p:tgtEl>
                                          <p:spTgt spid="44"/>
                                        </p:tgtEl>
                                      </p:cBhvr>
                                    </p:animEffect>
                                  </p:childTnLst>
                                </p:cTn>
                              </p:par>
                            </p:childTnLst>
                          </p:cTn>
                        </p:par>
                        <p:par>
                          <p:cTn id="47" fill="hold">
                            <p:stCondLst>
                              <p:cond delay="14250"/>
                            </p:stCondLst>
                            <p:childTnLst>
                              <p:par>
                                <p:cTn id="48" presetID="21" presetClass="entr" presetSubtype="1" fill="hold" grpId="0" nodeType="afterEffect">
                                  <p:stCondLst>
                                    <p:cond delay="750"/>
                                  </p:stCondLst>
                                  <p:childTnLst>
                                    <p:set>
                                      <p:cBhvr>
                                        <p:cTn id="49" dur="1" fill="hold">
                                          <p:stCondLst>
                                            <p:cond delay="0"/>
                                          </p:stCondLst>
                                        </p:cTn>
                                        <p:tgtEl>
                                          <p:spTgt spid="31"/>
                                        </p:tgtEl>
                                        <p:attrNameLst>
                                          <p:attrName>style.visibility</p:attrName>
                                        </p:attrNameLst>
                                      </p:cBhvr>
                                      <p:to>
                                        <p:strVal val="visible"/>
                                      </p:to>
                                    </p:set>
                                    <p:animEffect transition="in" filter="wheel(1)">
                                      <p:cBhvr>
                                        <p:cTn id="50" dur="2000"/>
                                        <p:tgtEl>
                                          <p:spTgt spid="31"/>
                                        </p:tgtEl>
                                      </p:cBhvr>
                                    </p:animEffect>
                                  </p:childTnLst>
                                </p:cTn>
                              </p:par>
                            </p:childTnLst>
                          </p:cTn>
                        </p:par>
                        <p:par>
                          <p:cTn id="51" fill="hold">
                            <p:stCondLst>
                              <p:cond delay="17000"/>
                            </p:stCondLst>
                            <p:childTnLst>
                              <p:par>
                                <p:cTn id="52" presetID="21" presetClass="entr" presetSubtype="1" fill="hold" grpId="0" nodeType="afterEffect">
                                  <p:stCondLst>
                                    <p:cond delay="1000"/>
                                  </p:stCondLst>
                                  <p:childTnLst>
                                    <p:set>
                                      <p:cBhvr>
                                        <p:cTn id="53" dur="1" fill="hold">
                                          <p:stCondLst>
                                            <p:cond delay="0"/>
                                          </p:stCondLst>
                                        </p:cTn>
                                        <p:tgtEl>
                                          <p:spTgt spid="45"/>
                                        </p:tgtEl>
                                        <p:attrNameLst>
                                          <p:attrName>style.visibility</p:attrName>
                                        </p:attrNameLst>
                                      </p:cBhvr>
                                      <p:to>
                                        <p:strVal val="visible"/>
                                      </p:to>
                                    </p:set>
                                    <p:animEffect transition="in" filter="wheel(1)">
                                      <p:cBhvr>
                                        <p:cTn id="54" dur="2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28" grpId="0" animBg="1"/>
      <p:bldP spid="29" grpId="0" animBg="1"/>
      <p:bldP spid="30" grpId="0" animBg="1"/>
      <p:bldP spid="31" grpId="0" animBg="1"/>
      <p:bldP spid="45"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53A662FC-D047-E3E8-64E3-FA269C660960}"/>
              </a:ext>
            </a:extLst>
          </p:cNvPr>
          <p:cNvSpPr txBox="1"/>
          <p:nvPr/>
        </p:nvSpPr>
        <p:spPr>
          <a:xfrm>
            <a:off x="1748830" y="153373"/>
            <a:ext cx="869434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t>ADECUACIÓN DE LA VEREDA EN LA COMUNIDAD DE SAN MARCOS DEL SUTZO, PERTENECIENTE A LA PARROQUIA SAN JACINTO DE WAKAMBEIS</a:t>
            </a:r>
          </a:p>
          <a:p>
            <a:pPr algn="ctr"/>
            <a:r>
              <a:rPr lang="es-MX" sz="1600" dirty="0">
                <a:solidFill>
                  <a:srgbClr val="FF0000"/>
                </a:solidFill>
                <a:latin typeface="Calisto MT" panose="02040603050505030304" pitchFamily="18" charset="0"/>
              </a:rPr>
              <a:t>Monto sin IVA: $     </a:t>
            </a:r>
            <a:r>
              <a:rPr lang="es-US" b="1" dirty="0">
                <a:solidFill>
                  <a:srgbClr val="FF0000"/>
                </a:solidFill>
              </a:rPr>
              <a:t>6,200.44</a:t>
            </a:r>
            <a:endParaRPr lang="es-US" dirty="0">
              <a:solidFill>
                <a:srgbClr val="FF0000"/>
              </a:solidFill>
            </a:endParaRPr>
          </a:p>
        </p:txBody>
      </p:sp>
      <p:pic>
        <p:nvPicPr>
          <p:cNvPr id="2" name="Imagen 1">
            <a:extLst>
              <a:ext uri="{FF2B5EF4-FFF2-40B4-BE49-F238E27FC236}">
                <a16:creationId xmlns:a16="http://schemas.microsoft.com/office/drawing/2014/main" id="{7CC540E5-B06C-3FD0-9B20-880FF1C5BDE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3" name="Imagen 2">
            <a:extLst>
              <a:ext uri="{FF2B5EF4-FFF2-40B4-BE49-F238E27FC236}">
                <a16:creationId xmlns:a16="http://schemas.microsoft.com/office/drawing/2014/main" id="{9CF05FE1-B651-2F41-7DD2-098FDA20B7F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77649" y="71562"/>
            <a:ext cx="732929" cy="564761"/>
          </a:xfrm>
          <a:prstGeom prst="rect">
            <a:avLst/>
          </a:prstGeom>
        </p:spPr>
      </p:pic>
      <p:sp>
        <p:nvSpPr>
          <p:cNvPr id="5" name="Rectángulo 4">
            <a:extLst>
              <a:ext uri="{FF2B5EF4-FFF2-40B4-BE49-F238E27FC236}">
                <a16:creationId xmlns:a16="http://schemas.microsoft.com/office/drawing/2014/main" id="{29E6673E-C547-E50F-FAE2-1DF565966810}"/>
              </a:ext>
            </a:extLst>
          </p:cNvPr>
          <p:cNvSpPr/>
          <p:nvPr/>
        </p:nvSpPr>
        <p:spPr>
          <a:xfrm>
            <a:off x="9983791" y="6540217"/>
            <a:ext cx="2208209"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40504B95-2B51-6F5C-F553-4ABEC107C9F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20" name="Imagen 19">
            <a:extLst>
              <a:ext uri="{FF2B5EF4-FFF2-40B4-BE49-F238E27FC236}">
                <a16:creationId xmlns:a16="http://schemas.microsoft.com/office/drawing/2014/main" id="{BCA77CAF-43CA-94B6-5863-C1D3D4BF7D35}"/>
              </a:ext>
            </a:extLst>
          </p:cNvPr>
          <p:cNvPicPr>
            <a:picLocks noChangeAspect="1"/>
          </p:cNvPicPr>
          <p:nvPr/>
        </p:nvPicPr>
        <p:blipFill>
          <a:blip r:embed="rId7"/>
          <a:stretch>
            <a:fillRect/>
          </a:stretch>
        </p:blipFill>
        <p:spPr>
          <a:xfrm>
            <a:off x="720875" y="3854377"/>
            <a:ext cx="4835632" cy="2234237"/>
          </a:xfrm>
          <a:prstGeom prst="rect">
            <a:avLst/>
          </a:prstGeom>
        </p:spPr>
      </p:pic>
      <p:pic>
        <p:nvPicPr>
          <p:cNvPr id="22" name="Imagen 21">
            <a:extLst>
              <a:ext uri="{FF2B5EF4-FFF2-40B4-BE49-F238E27FC236}">
                <a16:creationId xmlns:a16="http://schemas.microsoft.com/office/drawing/2014/main" id="{BA368F5F-08CF-EDF7-EEDF-C10ADC101F0B}"/>
              </a:ext>
            </a:extLst>
          </p:cNvPr>
          <p:cNvPicPr>
            <a:picLocks noChangeAspect="1"/>
          </p:cNvPicPr>
          <p:nvPr/>
        </p:nvPicPr>
        <p:blipFill>
          <a:blip r:embed="rId8"/>
          <a:stretch>
            <a:fillRect/>
          </a:stretch>
        </p:blipFill>
        <p:spPr>
          <a:xfrm>
            <a:off x="720875" y="1529082"/>
            <a:ext cx="4835633" cy="2234237"/>
          </a:xfrm>
          <a:prstGeom prst="rect">
            <a:avLst/>
          </a:prstGeom>
        </p:spPr>
      </p:pic>
      <p:pic>
        <p:nvPicPr>
          <p:cNvPr id="37" name="Imagen 36">
            <a:extLst>
              <a:ext uri="{FF2B5EF4-FFF2-40B4-BE49-F238E27FC236}">
                <a16:creationId xmlns:a16="http://schemas.microsoft.com/office/drawing/2014/main" id="{9A43866D-633B-4E62-D380-79D6B7C4ECDF}"/>
              </a:ext>
            </a:extLst>
          </p:cNvPr>
          <p:cNvPicPr>
            <a:picLocks noChangeAspect="1"/>
          </p:cNvPicPr>
          <p:nvPr/>
        </p:nvPicPr>
        <p:blipFill>
          <a:blip r:embed="rId9"/>
          <a:stretch>
            <a:fillRect/>
          </a:stretch>
        </p:blipFill>
        <p:spPr>
          <a:xfrm>
            <a:off x="5702968" y="1529082"/>
            <a:ext cx="6376737" cy="4559531"/>
          </a:xfrm>
          <a:prstGeom prst="rect">
            <a:avLst/>
          </a:prstGeom>
        </p:spPr>
      </p:pic>
      <p:sp>
        <p:nvSpPr>
          <p:cNvPr id="39" name="CuadroTexto 38">
            <a:extLst>
              <a:ext uri="{FF2B5EF4-FFF2-40B4-BE49-F238E27FC236}">
                <a16:creationId xmlns:a16="http://schemas.microsoft.com/office/drawing/2014/main" id="{424AE268-1FBC-AF8A-306F-2370EDA60A31}"/>
              </a:ext>
            </a:extLst>
          </p:cNvPr>
          <p:cNvSpPr txBox="1"/>
          <p:nvPr/>
        </p:nvSpPr>
        <p:spPr>
          <a:xfrm>
            <a:off x="7962066" y="1304668"/>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DESPUES</a:t>
            </a:r>
            <a:endParaRPr lang="es-US" sz="1400" dirty="0">
              <a:latin typeface="Arial Nova Light" panose="020B0304020202020204" pitchFamily="34" charset="0"/>
              <a:cs typeface="Arial" panose="020B0604020202020204" pitchFamily="34" charset="0"/>
            </a:endParaRPr>
          </a:p>
        </p:txBody>
      </p:sp>
      <p:sp>
        <p:nvSpPr>
          <p:cNvPr id="40" name="CuadroTexto 39">
            <a:extLst>
              <a:ext uri="{FF2B5EF4-FFF2-40B4-BE49-F238E27FC236}">
                <a16:creationId xmlns:a16="http://schemas.microsoft.com/office/drawing/2014/main" id="{098E64B5-5BAF-ACEE-08A1-AD1E226BF55C}"/>
              </a:ext>
            </a:extLst>
          </p:cNvPr>
          <p:cNvSpPr txBox="1"/>
          <p:nvPr/>
        </p:nvSpPr>
        <p:spPr>
          <a:xfrm>
            <a:off x="2028963" y="1315465"/>
            <a:ext cx="184041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ANTES</a:t>
            </a:r>
            <a:r>
              <a:rPr lang="es-US" sz="1400" dirty="0">
                <a:latin typeface="Arial Nova Light" panose="020B0304020202020204" pitchFamily="34" charset="0"/>
                <a:cs typeface="Arial" panose="020B0604020202020204" pitchFamily="34" charset="0"/>
              </a:rPr>
              <a:t>	</a:t>
            </a:r>
          </a:p>
        </p:txBody>
      </p:sp>
    </p:spTree>
    <p:extLst>
      <p:ext uri="{BB962C8B-B14F-4D97-AF65-F5344CB8AC3E}">
        <p14:creationId xmlns:p14="http://schemas.microsoft.com/office/powerpoint/2010/main" val="3580052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40"/>
                                        </p:tgtEl>
                                        <p:attrNameLst>
                                          <p:attrName>style.visibility</p:attrName>
                                        </p:attrNameLst>
                                      </p:cBhvr>
                                      <p:to>
                                        <p:strVal val="visible"/>
                                      </p:to>
                                    </p:set>
                                    <p:animEffect transition="in" filter="fade">
                                      <p:cBhvr>
                                        <p:cTn id="28" dur="1000"/>
                                        <p:tgtEl>
                                          <p:spTgt spid="40"/>
                                        </p:tgtEl>
                                      </p:cBhvr>
                                    </p:animEffect>
                                    <p:anim calcmode="lin" valueType="num">
                                      <p:cBhvr>
                                        <p:cTn id="29" dur="1000" fill="hold"/>
                                        <p:tgtEl>
                                          <p:spTgt spid="40"/>
                                        </p:tgtEl>
                                        <p:attrNameLst>
                                          <p:attrName>ppt_x</p:attrName>
                                        </p:attrNameLst>
                                      </p:cBhvr>
                                      <p:tavLst>
                                        <p:tav tm="0">
                                          <p:val>
                                            <p:strVal val="#ppt_x"/>
                                          </p:val>
                                        </p:tav>
                                        <p:tav tm="100000">
                                          <p:val>
                                            <p:strVal val="#ppt_x"/>
                                          </p:val>
                                        </p:tav>
                                      </p:tavLst>
                                    </p:anim>
                                    <p:anim calcmode="lin" valueType="num">
                                      <p:cBhvr>
                                        <p:cTn id="30"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fade">
                                      <p:cBhvr>
                                        <p:cTn id="35" dur="1000"/>
                                        <p:tgtEl>
                                          <p:spTgt spid="39"/>
                                        </p:tgtEl>
                                      </p:cBhvr>
                                    </p:animEffect>
                                    <p:anim calcmode="lin" valueType="num">
                                      <p:cBhvr>
                                        <p:cTn id="36" dur="1000" fill="hold"/>
                                        <p:tgtEl>
                                          <p:spTgt spid="39"/>
                                        </p:tgtEl>
                                        <p:attrNameLst>
                                          <p:attrName>ppt_x</p:attrName>
                                        </p:attrNameLst>
                                      </p:cBhvr>
                                      <p:tavLst>
                                        <p:tav tm="0">
                                          <p:val>
                                            <p:strVal val="#ppt_x"/>
                                          </p:val>
                                        </p:tav>
                                        <p:tav tm="100000">
                                          <p:val>
                                            <p:strVal val="#ppt_x"/>
                                          </p:val>
                                        </p:tav>
                                      </p:tavLst>
                                    </p:anim>
                                    <p:anim calcmode="lin" valueType="num">
                                      <p:cBhvr>
                                        <p:cTn id="37" dur="1000" fill="hold"/>
                                        <p:tgtEl>
                                          <p:spTgt spid="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39" grpId="0" animBg="1"/>
      <p:bldP spid="40"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EEE77-476D-6C27-E65C-FE4E9F73A1F6}"/>
            </a:ext>
          </a:extLst>
        </p:cNvPr>
        <p:cNvGrpSpPr/>
        <p:nvPr/>
      </p:nvGrpSpPr>
      <p:grpSpPr>
        <a:xfrm>
          <a:off x="0" y="0"/>
          <a:ext cx="0" cy="0"/>
          <a:chOff x="0" y="0"/>
          <a:chExt cx="0" cy="0"/>
        </a:xfrm>
      </p:grpSpPr>
      <p:sp>
        <p:nvSpPr>
          <p:cNvPr id="4" name="CuadroTexto 3">
            <a:extLst>
              <a:ext uri="{FF2B5EF4-FFF2-40B4-BE49-F238E27FC236}">
                <a16:creationId xmlns:a16="http://schemas.microsoft.com/office/drawing/2014/main" id="{961D2BB1-8B0F-9A91-E3D4-8E43F839963C}"/>
              </a:ext>
            </a:extLst>
          </p:cNvPr>
          <p:cNvSpPr txBox="1"/>
          <p:nvPr/>
        </p:nvSpPr>
        <p:spPr>
          <a:xfrm>
            <a:off x="1659075" y="71562"/>
            <a:ext cx="9518574" cy="175432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t>ALQUILÉR DE EXCAVADORA PARA REALIZAR EL ENROCADO EN EL PUENTE SOBRE EL RÍO SUTZO 2, PASO A LA COMUNIDAD DE ATZAO, Y CANALIZACIÓN DE LA QUEBRADA LA CHORERA PASO AL SECTOR LA ARMONIA EN LA COMUNIDAD SAN MARCOS DE SUTZO, PARROQUIA SAN JACINTO DE WAKAMBEIS, CANTÓN SAN JUAN BOSCO, PROVINCIA DE MORONA SANTIAGO</a:t>
            </a:r>
          </a:p>
          <a:p>
            <a:pPr algn="ctr"/>
            <a:r>
              <a:rPr lang="es-MX" sz="1600" dirty="0">
                <a:solidFill>
                  <a:srgbClr val="FF0000"/>
                </a:solidFill>
                <a:latin typeface="Calisto MT" panose="02040603050505030304" pitchFamily="18" charset="0"/>
              </a:rPr>
              <a:t>Monto sin IVA: $     </a:t>
            </a:r>
            <a:r>
              <a:rPr lang="es-US" b="1" dirty="0">
                <a:solidFill>
                  <a:srgbClr val="FF0000"/>
                </a:solidFill>
              </a:rPr>
              <a:t>2,000.00</a:t>
            </a:r>
            <a:endParaRPr lang="es-US" dirty="0">
              <a:solidFill>
                <a:srgbClr val="FF0000"/>
              </a:solidFill>
            </a:endParaRPr>
          </a:p>
        </p:txBody>
      </p:sp>
      <p:pic>
        <p:nvPicPr>
          <p:cNvPr id="2" name="Imagen 1">
            <a:extLst>
              <a:ext uri="{FF2B5EF4-FFF2-40B4-BE49-F238E27FC236}">
                <a16:creationId xmlns:a16="http://schemas.microsoft.com/office/drawing/2014/main" id="{976F0FD2-177B-85B4-80FF-5D803F1FC18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3" name="Imagen 2">
            <a:extLst>
              <a:ext uri="{FF2B5EF4-FFF2-40B4-BE49-F238E27FC236}">
                <a16:creationId xmlns:a16="http://schemas.microsoft.com/office/drawing/2014/main" id="{AAECCFCA-E289-0A5A-6E9C-B150F8588F7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77649" y="71562"/>
            <a:ext cx="732929" cy="564761"/>
          </a:xfrm>
          <a:prstGeom prst="rect">
            <a:avLst/>
          </a:prstGeom>
        </p:spPr>
      </p:pic>
      <p:sp>
        <p:nvSpPr>
          <p:cNvPr id="5" name="Rectángulo 4">
            <a:extLst>
              <a:ext uri="{FF2B5EF4-FFF2-40B4-BE49-F238E27FC236}">
                <a16:creationId xmlns:a16="http://schemas.microsoft.com/office/drawing/2014/main" id="{8F22C21B-D701-D33E-0AD8-5B47DCB24F8C}"/>
              </a:ext>
            </a:extLst>
          </p:cNvPr>
          <p:cNvSpPr/>
          <p:nvPr/>
        </p:nvSpPr>
        <p:spPr>
          <a:xfrm>
            <a:off x="9983791" y="6540217"/>
            <a:ext cx="2208209"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9D5B94FE-1137-BBF4-3E29-FAC7D526CF4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0" name="Imagen 9">
            <a:extLst>
              <a:ext uri="{FF2B5EF4-FFF2-40B4-BE49-F238E27FC236}">
                <a16:creationId xmlns:a16="http://schemas.microsoft.com/office/drawing/2014/main" id="{C20B6ADD-94A2-9932-4BC9-820B6C3E4C15}"/>
              </a:ext>
            </a:extLst>
          </p:cNvPr>
          <p:cNvPicPr>
            <a:picLocks noChangeAspect="1"/>
          </p:cNvPicPr>
          <p:nvPr/>
        </p:nvPicPr>
        <p:blipFill>
          <a:blip r:embed="rId7"/>
          <a:stretch>
            <a:fillRect/>
          </a:stretch>
        </p:blipFill>
        <p:spPr>
          <a:xfrm>
            <a:off x="7332453" y="1858469"/>
            <a:ext cx="3973637" cy="4837439"/>
          </a:xfrm>
          <a:prstGeom prst="rect">
            <a:avLst/>
          </a:prstGeom>
        </p:spPr>
      </p:pic>
      <p:pic>
        <p:nvPicPr>
          <p:cNvPr id="12" name="Imagen 11">
            <a:extLst>
              <a:ext uri="{FF2B5EF4-FFF2-40B4-BE49-F238E27FC236}">
                <a16:creationId xmlns:a16="http://schemas.microsoft.com/office/drawing/2014/main" id="{BB286F45-5462-F6A6-08B2-01D8CE9AC758}"/>
              </a:ext>
            </a:extLst>
          </p:cNvPr>
          <p:cNvPicPr>
            <a:picLocks noChangeAspect="1"/>
          </p:cNvPicPr>
          <p:nvPr/>
        </p:nvPicPr>
        <p:blipFill>
          <a:blip r:embed="rId8"/>
          <a:stretch>
            <a:fillRect/>
          </a:stretch>
        </p:blipFill>
        <p:spPr>
          <a:xfrm>
            <a:off x="1231472" y="1858469"/>
            <a:ext cx="4501072" cy="4804858"/>
          </a:xfrm>
          <a:prstGeom prst="rect">
            <a:avLst/>
          </a:prstGeom>
        </p:spPr>
      </p:pic>
    </p:spTree>
    <p:extLst>
      <p:ext uri="{BB962C8B-B14F-4D97-AF65-F5344CB8AC3E}">
        <p14:creationId xmlns:p14="http://schemas.microsoft.com/office/powerpoint/2010/main" val="35999039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fade">
                                      <p:cBhvr>
                                        <p:cTn id="7" dur="1000"/>
                                        <p:tgtEl>
                                          <p:spTgt spid="4">
                                            <p:bg/>
                                          </p:spTgt>
                                        </p:tgtEl>
                                      </p:cBhvr>
                                    </p:animEffect>
                                    <p:anim calcmode="lin" valueType="num">
                                      <p:cBhvr>
                                        <p:cTn id="8" dur="1000" fill="hold"/>
                                        <p:tgtEl>
                                          <p:spTgt spid="4">
                                            <p:bg/>
                                          </p:spTgt>
                                        </p:tgtEl>
                                        <p:attrNameLst>
                                          <p:attrName>ppt_x</p:attrName>
                                        </p:attrNameLst>
                                      </p:cBhvr>
                                      <p:tavLst>
                                        <p:tav tm="0">
                                          <p:val>
                                            <p:strVal val="#ppt_x"/>
                                          </p:val>
                                        </p:tav>
                                        <p:tav tm="100000">
                                          <p:val>
                                            <p:strVal val="#ppt_x"/>
                                          </p:val>
                                        </p:tav>
                                      </p:tavLst>
                                    </p:anim>
                                    <p:anim calcmode="lin" valueType="num">
                                      <p:cBhvr>
                                        <p:cTn id="9" dur="1000" fill="hold"/>
                                        <p:tgtEl>
                                          <p:spTgt spid="4">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fade">
                                      <p:cBhvr>
                                        <p:cTn id="14" dur="1000"/>
                                        <p:tgtEl>
                                          <p:spTgt spid="4">
                                            <p:txEl>
                                              <p:pRg st="0" end="0"/>
                                            </p:txEl>
                                          </p:spTgt>
                                        </p:tgtEl>
                                      </p:cBhvr>
                                    </p:animEffect>
                                    <p:anim calcmode="lin" valueType="num">
                                      <p:cBhvr>
                                        <p:cTn id="15"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Effect transition="in" filter="fade">
                                      <p:cBhvr>
                                        <p:cTn id="21" dur="1000"/>
                                        <p:tgtEl>
                                          <p:spTgt spid="4">
                                            <p:txEl>
                                              <p:pRg st="1" end="1"/>
                                            </p:txEl>
                                          </p:spTgt>
                                        </p:tgtEl>
                                      </p:cBhvr>
                                    </p:animEffect>
                                    <p:anim calcmode="lin" valueType="num">
                                      <p:cBhvr>
                                        <p:cTn id="22"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62D3ECEB-CAF3-AC5F-37C9-F3EE6580E1F2}"/>
              </a:ext>
            </a:extLst>
          </p:cNvPr>
          <p:cNvSpPr txBox="1"/>
          <p:nvPr/>
        </p:nvSpPr>
        <p:spPr>
          <a:xfrm>
            <a:off x="1766563" y="1124351"/>
            <a:ext cx="9359744" cy="3108543"/>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AMBITO SOCIAL, CULTURAL DEPORTIVO Y CIVICO</a:t>
            </a:r>
          </a:p>
          <a:p>
            <a:pPr algn="ctr"/>
            <a:endParaRPr lang="es-EC" sz="1600" b="1" dirty="0">
              <a:latin typeface="Calisto MT" panose="02040603050505030304" pitchFamily="18" charset="0"/>
            </a:endParaRPr>
          </a:p>
        </p:txBody>
      </p:sp>
      <p:pic>
        <p:nvPicPr>
          <p:cNvPr id="3" name="Imagen 2">
            <a:extLst>
              <a:ext uri="{FF2B5EF4-FFF2-40B4-BE49-F238E27FC236}">
                <a16:creationId xmlns:a16="http://schemas.microsoft.com/office/drawing/2014/main" id="{F0771722-D884-6A08-A918-F8E352F81A9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690808" y="5941768"/>
            <a:ext cx="1511253" cy="511368"/>
          </a:xfrm>
          <a:prstGeom prst="rect">
            <a:avLst/>
          </a:prstGeom>
          <a:noFill/>
          <a:ln>
            <a:noFill/>
          </a:ln>
        </p:spPr>
      </p:pic>
      <p:pic>
        <p:nvPicPr>
          <p:cNvPr id="4" name="Imagen 3">
            <a:extLst>
              <a:ext uri="{FF2B5EF4-FFF2-40B4-BE49-F238E27FC236}">
                <a16:creationId xmlns:a16="http://schemas.microsoft.com/office/drawing/2014/main" id="{5D80FA7F-4E29-9069-CE4C-8F4A41F8397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37610" y="47605"/>
            <a:ext cx="856891" cy="660281"/>
          </a:xfrm>
          <a:prstGeom prst="rect">
            <a:avLst/>
          </a:prstGeom>
        </p:spPr>
      </p:pic>
      <p:sp>
        <p:nvSpPr>
          <p:cNvPr id="5" name="Rectángulo 4">
            <a:extLst>
              <a:ext uri="{FF2B5EF4-FFF2-40B4-BE49-F238E27FC236}">
                <a16:creationId xmlns:a16="http://schemas.microsoft.com/office/drawing/2014/main" id="{7C54D993-91DD-9AFA-8D35-E008EA117116}"/>
              </a:ext>
            </a:extLst>
          </p:cNvPr>
          <p:cNvSpPr/>
          <p:nvPr/>
        </p:nvSpPr>
        <p:spPr>
          <a:xfrm>
            <a:off x="5344032" y="6479593"/>
            <a:ext cx="2204803"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0151D7C4-9A2D-E1D2-71A8-0E37C60D18A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3B66EF80-2FF2-92BD-63D6-E695163F47D5}"/>
              </a:ext>
            </a:extLst>
          </p:cNvPr>
          <p:cNvSpPr txBox="1"/>
          <p:nvPr/>
        </p:nvSpPr>
        <p:spPr>
          <a:xfrm>
            <a:off x="1766563" y="4324316"/>
            <a:ext cx="9359744"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s-ES" sz="5400" b="1" dirty="0">
                <a:ln w="9525">
                  <a:solidFill>
                    <a:prstClr val="white"/>
                  </a:solidFill>
                  <a:prstDash val="solid"/>
                </a:ln>
                <a:solidFill>
                  <a:schemeClr val="accent6">
                    <a:lumMod val="50000"/>
                  </a:schemeClr>
                </a:solidFill>
                <a:effectLst>
                  <a:outerShdw blurRad="12700" dist="38100" dir="2700000" algn="tl" rotWithShape="0">
                    <a:prstClr val="white">
                      <a:lumMod val="50000"/>
                    </a:prstClr>
                  </a:outerShdw>
                </a:effectLst>
                <a:latin typeface="Arial Black" panose="020B0A04020102020204" pitchFamily="34" charset="0"/>
              </a:rPr>
              <a:t>Monto total: $ 29,000.00</a:t>
            </a:r>
            <a:endParaRPr lang="es-US" sz="80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endParaRPr>
          </a:p>
          <a:p>
            <a:pPr algn="ctr"/>
            <a:endParaRPr lang="es-EC" sz="1600" b="1" dirty="0">
              <a:latin typeface="Calisto MT" panose="02040603050505030304" pitchFamily="18" charset="0"/>
            </a:endParaRPr>
          </a:p>
        </p:txBody>
      </p:sp>
    </p:spTree>
    <p:extLst>
      <p:ext uri="{BB962C8B-B14F-4D97-AF65-F5344CB8AC3E}">
        <p14:creationId xmlns:p14="http://schemas.microsoft.com/office/powerpoint/2010/main" val="3218380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1000"/>
                                        <p:tgtEl>
                                          <p:spTgt spid="7">
                                            <p:bg/>
                                          </p:spTgt>
                                        </p:tgtEl>
                                      </p:cBhvr>
                                    </p:animEffect>
                                    <p:anim calcmode="lin" valueType="num">
                                      <p:cBhvr>
                                        <p:cTn id="22" dur="1000" fill="hold"/>
                                        <p:tgtEl>
                                          <p:spTgt spid="7">
                                            <p:bg/>
                                          </p:spTgt>
                                        </p:tgtEl>
                                        <p:attrNameLst>
                                          <p:attrName>ppt_x</p:attrName>
                                        </p:attrNameLst>
                                      </p:cBhvr>
                                      <p:tavLst>
                                        <p:tav tm="0">
                                          <p:val>
                                            <p:strVal val="#ppt_x"/>
                                          </p:val>
                                        </p:tav>
                                        <p:tav tm="100000">
                                          <p:val>
                                            <p:strVal val="#ppt_x"/>
                                          </p:val>
                                        </p:tav>
                                      </p:tavLst>
                                    </p:anim>
                                    <p:anim calcmode="lin" valueType="num">
                                      <p:cBhvr>
                                        <p:cTn id="23"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521AD1A4-2F22-4357-F785-270F70679EFB}"/>
              </a:ext>
            </a:extLst>
          </p:cNvPr>
          <p:cNvSpPr txBox="1"/>
          <p:nvPr/>
        </p:nvSpPr>
        <p:spPr>
          <a:xfrm>
            <a:off x="1792711" y="79141"/>
            <a:ext cx="8606578" cy="86177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1600" b="1" dirty="0">
                <a:latin typeface="Arial Nova Light" panose="020B0304020202020204" pitchFamily="34" charset="0"/>
              </a:rPr>
              <a:t>SESIÓN SOLEMNE , CORONACIÓN A LA REINA , ORGANIZACIÓN Y LOGÍSITCA PARA EJECUCIÓN DE LA FERIA 2025. </a:t>
            </a:r>
          </a:p>
          <a:p>
            <a:pPr algn="ctr"/>
            <a:r>
              <a:rPr lang="es-MX" sz="1600" b="1" dirty="0">
                <a:solidFill>
                  <a:srgbClr val="FF0000"/>
                </a:solidFill>
                <a:latin typeface="Arial Nova Light" panose="020B0304020202020204" pitchFamily="34" charset="0"/>
              </a:rPr>
              <a:t>Monto:            $ 16,000.00</a:t>
            </a:r>
            <a:endParaRPr lang="es-EC" sz="1600" b="1" dirty="0">
              <a:solidFill>
                <a:srgbClr val="FF0000"/>
              </a:solidFill>
              <a:latin typeface="Arial Nova Light" panose="020B0304020202020204" pitchFamily="34" charset="0"/>
            </a:endParaRPr>
          </a:p>
        </p:txBody>
      </p:sp>
      <p:pic>
        <p:nvPicPr>
          <p:cNvPr id="2" name="Imagen 1">
            <a:extLst>
              <a:ext uri="{FF2B5EF4-FFF2-40B4-BE49-F238E27FC236}">
                <a16:creationId xmlns:a16="http://schemas.microsoft.com/office/drawing/2014/main" id="{34F6BEBE-88B5-F9F0-CACB-D694F750AD1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A52E2628-0CEF-09FF-5C49-7175ED45823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321716" y="37285"/>
            <a:ext cx="870284" cy="670601"/>
          </a:xfrm>
          <a:prstGeom prst="rect">
            <a:avLst/>
          </a:prstGeom>
        </p:spPr>
      </p:pic>
      <p:sp>
        <p:nvSpPr>
          <p:cNvPr id="6" name="Rectángulo 5">
            <a:extLst>
              <a:ext uri="{FF2B5EF4-FFF2-40B4-BE49-F238E27FC236}">
                <a16:creationId xmlns:a16="http://schemas.microsoft.com/office/drawing/2014/main" id="{BB7BAC3D-C8F9-5ECB-6B55-38E48DF45411}"/>
              </a:ext>
            </a:extLst>
          </p:cNvPr>
          <p:cNvSpPr/>
          <p:nvPr/>
        </p:nvSpPr>
        <p:spPr>
          <a:xfrm>
            <a:off x="9817128" y="6500753"/>
            <a:ext cx="2376651"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8" name="Imagen 7">
            <a:extLst>
              <a:ext uri="{FF2B5EF4-FFF2-40B4-BE49-F238E27FC236}">
                <a16:creationId xmlns:a16="http://schemas.microsoft.com/office/drawing/2014/main" id="{3375F96B-4A98-8F7B-E171-5532FE9EF244}"/>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9" name="Imagen 18">
            <a:extLst>
              <a:ext uri="{FF2B5EF4-FFF2-40B4-BE49-F238E27FC236}">
                <a16:creationId xmlns:a16="http://schemas.microsoft.com/office/drawing/2014/main" id="{C460DB7B-15EC-4CCC-FC1E-3AF523A33A90}"/>
              </a:ext>
            </a:extLst>
          </p:cNvPr>
          <p:cNvPicPr>
            <a:picLocks noChangeAspect="1"/>
          </p:cNvPicPr>
          <p:nvPr/>
        </p:nvPicPr>
        <p:blipFill>
          <a:blip r:embed="rId7"/>
          <a:stretch>
            <a:fillRect/>
          </a:stretch>
        </p:blipFill>
        <p:spPr>
          <a:xfrm>
            <a:off x="281819" y="1514484"/>
            <a:ext cx="3127995" cy="4691992"/>
          </a:xfrm>
          <a:prstGeom prst="rect">
            <a:avLst/>
          </a:prstGeom>
        </p:spPr>
      </p:pic>
      <p:sp>
        <p:nvSpPr>
          <p:cNvPr id="20" name="CuadroTexto 19">
            <a:extLst>
              <a:ext uri="{FF2B5EF4-FFF2-40B4-BE49-F238E27FC236}">
                <a16:creationId xmlns:a16="http://schemas.microsoft.com/office/drawing/2014/main" id="{1F9B53FA-6719-74CD-EE94-F6A19B8E9E3F}"/>
              </a:ext>
            </a:extLst>
          </p:cNvPr>
          <p:cNvSpPr txBox="1"/>
          <p:nvPr/>
        </p:nvSpPr>
        <p:spPr>
          <a:xfrm>
            <a:off x="2330340" y="1058422"/>
            <a:ext cx="7486788"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CORONACION DE LA REINA DE LA PARROQUIA Y SHIRMA NUA</a:t>
            </a:r>
            <a:endParaRPr lang="es-US" sz="1400" dirty="0">
              <a:latin typeface="Arial Nova Light" panose="020B03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C0686C2C-7405-598E-812D-B596D913DCEB}"/>
              </a:ext>
            </a:extLst>
          </p:cNvPr>
          <p:cNvPicPr>
            <a:picLocks noChangeAspect="1"/>
          </p:cNvPicPr>
          <p:nvPr/>
        </p:nvPicPr>
        <p:blipFill>
          <a:blip r:embed="rId8"/>
          <a:srcRect l="10269" r="8990"/>
          <a:stretch>
            <a:fillRect/>
          </a:stretch>
        </p:blipFill>
        <p:spPr>
          <a:xfrm>
            <a:off x="3511449" y="1501134"/>
            <a:ext cx="5270739" cy="4691991"/>
          </a:xfrm>
          <a:prstGeom prst="rect">
            <a:avLst/>
          </a:prstGeom>
        </p:spPr>
      </p:pic>
      <p:pic>
        <p:nvPicPr>
          <p:cNvPr id="10" name="Imagen 9">
            <a:extLst>
              <a:ext uri="{FF2B5EF4-FFF2-40B4-BE49-F238E27FC236}">
                <a16:creationId xmlns:a16="http://schemas.microsoft.com/office/drawing/2014/main" id="{969A85F9-31D2-EDC4-3496-CBB36C13E62B}"/>
              </a:ext>
            </a:extLst>
          </p:cNvPr>
          <p:cNvPicPr>
            <a:picLocks noChangeAspect="1"/>
          </p:cNvPicPr>
          <p:nvPr/>
        </p:nvPicPr>
        <p:blipFill>
          <a:blip r:embed="rId9"/>
          <a:stretch>
            <a:fillRect/>
          </a:stretch>
        </p:blipFill>
        <p:spPr>
          <a:xfrm>
            <a:off x="8908908" y="1501134"/>
            <a:ext cx="3034605" cy="4705342"/>
          </a:xfrm>
          <a:prstGeom prst="rect">
            <a:avLst/>
          </a:prstGeom>
        </p:spPr>
      </p:pic>
    </p:spTree>
    <p:extLst>
      <p:ext uri="{BB962C8B-B14F-4D97-AF65-F5344CB8AC3E}">
        <p14:creationId xmlns:p14="http://schemas.microsoft.com/office/powerpoint/2010/main" val="30395609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Effect transition="in" filter="fade">
                                      <p:cBhvr>
                                        <p:cTn id="28" dur="1000"/>
                                        <p:tgtEl>
                                          <p:spTgt spid="20"/>
                                        </p:tgtEl>
                                      </p:cBhvr>
                                    </p:animEffect>
                                    <p:anim calcmode="lin" valueType="num">
                                      <p:cBhvr>
                                        <p:cTn id="29" dur="1000" fill="hold"/>
                                        <p:tgtEl>
                                          <p:spTgt spid="20"/>
                                        </p:tgtEl>
                                        <p:attrNameLst>
                                          <p:attrName>ppt_x</p:attrName>
                                        </p:attrNameLst>
                                      </p:cBhvr>
                                      <p:tavLst>
                                        <p:tav tm="0">
                                          <p:val>
                                            <p:strVal val="#ppt_x"/>
                                          </p:val>
                                        </p:tav>
                                        <p:tav tm="100000">
                                          <p:val>
                                            <p:strVal val="#ppt_x"/>
                                          </p:val>
                                        </p:tav>
                                      </p:tavLst>
                                    </p:anim>
                                    <p:anim calcmode="lin" valueType="num">
                                      <p:cBhvr>
                                        <p:cTn id="30"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2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D317F8-629D-3288-F056-784FC11C48BD}"/>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F96313CA-EBC0-0050-D9DF-749E6571A7D5}"/>
              </a:ext>
            </a:extLst>
          </p:cNvPr>
          <p:cNvSpPr txBox="1"/>
          <p:nvPr/>
        </p:nvSpPr>
        <p:spPr>
          <a:xfrm>
            <a:off x="1792711" y="79141"/>
            <a:ext cx="8606578"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1600" b="1" dirty="0">
                <a:latin typeface="Arial Nova Light" panose="020B0304020202020204" pitchFamily="34" charset="0"/>
              </a:rPr>
              <a:t>SESIÓN SOLEMNE , CORONACIÓN A LA REINA , ORGANIZACIÓN Y LOGÍSITCA PARA EJECUCIÓN DE LA FERIA 2025. </a:t>
            </a:r>
          </a:p>
        </p:txBody>
      </p:sp>
      <p:pic>
        <p:nvPicPr>
          <p:cNvPr id="2" name="Imagen 1">
            <a:extLst>
              <a:ext uri="{FF2B5EF4-FFF2-40B4-BE49-F238E27FC236}">
                <a16:creationId xmlns:a16="http://schemas.microsoft.com/office/drawing/2014/main" id="{F8BA1CC3-E9C2-CB65-03AE-D24F8F2B2F7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67807C76-6A9A-9EDC-01EF-C7EB08DBFF10}"/>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321716" y="37285"/>
            <a:ext cx="870284" cy="670601"/>
          </a:xfrm>
          <a:prstGeom prst="rect">
            <a:avLst/>
          </a:prstGeom>
        </p:spPr>
      </p:pic>
      <p:sp>
        <p:nvSpPr>
          <p:cNvPr id="6" name="Rectángulo 5">
            <a:extLst>
              <a:ext uri="{FF2B5EF4-FFF2-40B4-BE49-F238E27FC236}">
                <a16:creationId xmlns:a16="http://schemas.microsoft.com/office/drawing/2014/main" id="{4CA874B8-FE48-A2AE-C25B-CB092364B62A}"/>
              </a:ext>
            </a:extLst>
          </p:cNvPr>
          <p:cNvSpPr/>
          <p:nvPr/>
        </p:nvSpPr>
        <p:spPr>
          <a:xfrm>
            <a:off x="9817128" y="6500753"/>
            <a:ext cx="2376651"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8" name="Imagen 7">
            <a:extLst>
              <a:ext uri="{FF2B5EF4-FFF2-40B4-BE49-F238E27FC236}">
                <a16:creationId xmlns:a16="http://schemas.microsoft.com/office/drawing/2014/main" id="{9D682F89-CDD9-5F7B-10B5-5C98DD10036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0" name="Imagen 9">
            <a:extLst>
              <a:ext uri="{FF2B5EF4-FFF2-40B4-BE49-F238E27FC236}">
                <a16:creationId xmlns:a16="http://schemas.microsoft.com/office/drawing/2014/main" id="{24DFF7AD-BB88-8254-244E-74F1C9C97267}"/>
              </a:ext>
            </a:extLst>
          </p:cNvPr>
          <p:cNvPicPr>
            <a:picLocks noChangeAspect="1"/>
          </p:cNvPicPr>
          <p:nvPr/>
        </p:nvPicPr>
        <p:blipFill>
          <a:blip r:embed="rId7"/>
          <a:stretch>
            <a:fillRect/>
          </a:stretch>
        </p:blipFill>
        <p:spPr>
          <a:xfrm>
            <a:off x="676458" y="3786042"/>
            <a:ext cx="3588643" cy="2420434"/>
          </a:xfrm>
          <a:prstGeom prst="rect">
            <a:avLst/>
          </a:prstGeom>
        </p:spPr>
      </p:pic>
      <p:pic>
        <p:nvPicPr>
          <p:cNvPr id="11" name="Imagen 10">
            <a:extLst>
              <a:ext uri="{FF2B5EF4-FFF2-40B4-BE49-F238E27FC236}">
                <a16:creationId xmlns:a16="http://schemas.microsoft.com/office/drawing/2014/main" id="{074E48BC-5DCD-EC7F-62D0-436AC33A8620}"/>
              </a:ext>
            </a:extLst>
          </p:cNvPr>
          <p:cNvPicPr>
            <a:picLocks noChangeAspect="1"/>
          </p:cNvPicPr>
          <p:nvPr/>
        </p:nvPicPr>
        <p:blipFill>
          <a:blip r:embed="rId8"/>
          <a:srcRect t="30315" b="34466"/>
          <a:stretch>
            <a:fillRect/>
          </a:stretch>
        </p:blipFill>
        <p:spPr>
          <a:xfrm>
            <a:off x="633837" y="1421572"/>
            <a:ext cx="3631264" cy="2273663"/>
          </a:xfrm>
          <a:prstGeom prst="rect">
            <a:avLst/>
          </a:prstGeom>
        </p:spPr>
      </p:pic>
      <p:sp>
        <p:nvSpPr>
          <p:cNvPr id="15" name="CuadroTexto 14">
            <a:extLst>
              <a:ext uri="{FF2B5EF4-FFF2-40B4-BE49-F238E27FC236}">
                <a16:creationId xmlns:a16="http://schemas.microsoft.com/office/drawing/2014/main" id="{B5246B68-7D3D-A87C-3820-73BFE41FCA55}"/>
              </a:ext>
            </a:extLst>
          </p:cNvPr>
          <p:cNvSpPr txBox="1"/>
          <p:nvPr/>
        </p:nvSpPr>
        <p:spPr>
          <a:xfrm>
            <a:off x="3676587" y="765041"/>
            <a:ext cx="4838825"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FERIA AGRICOLA ARTESANAL GANADERA 2025</a:t>
            </a:r>
            <a:endParaRPr lang="es-US" sz="1400" dirty="0">
              <a:latin typeface="Arial Nova Light" panose="020B03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EA164AC7-2CD3-6AAE-8CF1-9F774D0CE969}"/>
              </a:ext>
            </a:extLst>
          </p:cNvPr>
          <p:cNvPicPr>
            <a:picLocks noChangeAspect="1"/>
          </p:cNvPicPr>
          <p:nvPr/>
        </p:nvPicPr>
        <p:blipFill>
          <a:blip r:embed="rId9"/>
          <a:stretch>
            <a:fillRect/>
          </a:stretch>
        </p:blipFill>
        <p:spPr>
          <a:xfrm>
            <a:off x="4364967" y="1421573"/>
            <a:ext cx="3994028" cy="2246640"/>
          </a:xfrm>
          <a:prstGeom prst="rect">
            <a:avLst/>
          </a:prstGeom>
        </p:spPr>
      </p:pic>
      <p:pic>
        <p:nvPicPr>
          <p:cNvPr id="12" name="Imagen 11">
            <a:extLst>
              <a:ext uri="{FF2B5EF4-FFF2-40B4-BE49-F238E27FC236}">
                <a16:creationId xmlns:a16="http://schemas.microsoft.com/office/drawing/2014/main" id="{3E45967B-92FF-907E-2502-5611E633DE7C}"/>
              </a:ext>
            </a:extLst>
          </p:cNvPr>
          <p:cNvPicPr>
            <a:picLocks noChangeAspect="1"/>
          </p:cNvPicPr>
          <p:nvPr/>
        </p:nvPicPr>
        <p:blipFill>
          <a:blip r:embed="rId10"/>
          <a:stretch>
            <a:fillRect/>
          </a:stretch>
        </p:blipFill>
        <p:spPr>
          <a:xfrm>
            <a:off x="4364965" y="3786042"/>
            <a:ext cx="3994029" cy="2246641"/>
          </a:xfrm>
          <a:prstGeom prst="rect">
            <a:avLst/>
          </a:prstGeom>
        </p:spPr>
      </p:pic>
      <p:pic>
        <p:nvPicPr>
          <p:cNvPr id="14" name="Imagen 13">
            <a:extLst>
              <a:ext uri="{FF2B5EF4-FFF2-40B4-BE49-F238E27FC236}">
                <a16:creationId xmlns:a16="http://schemas.microsoft.com/office/drawing/2014/main" id="{7899C265-7663-FBFA-504A-336A044F7264}"/>
              </a:ext>
            </a:extLst>
          </p:cNvPr>
          <p:cNvPicPr>
            <a:picLocks noChangeAspect="1"/>
          </p:cNvPicPr>
          <p:nvPr/>
        </p:nvPicPr>
        <p:blipFill>
          <a:blip r:embed="rId11"/>
          <a:stretch>
            <a:fillRect/>
          </a:stretch>
        </p:blipFill>
        <p:spPr>
          <a:xfrm>
            <a:off x="8515413" y="1421209"/>
            <a:ext cx="2806304" cy="2276742"/>
          </a:xfrm>
          <a:prstGeom prst="rect">
            <a:avLst/>
          </a:prstGeom>
        </p:spPr>
      </p:pic>
      <p:pic>
        <p:nvPicPr>
          <p:cNvPr id="17" name="Imagen 16">
            <a:extLst>
              <a:ext uri="{FF2B5EF4-FFF2-40B4-BE49-F238E27FC236}">
                <a16:creationId xmlns:a16="http://schemas.microsoft.com/office/drawing/2014/main" id="{7FF1CC52-C8F3-04BF-AEEE-919BD01D18B1}"/>
              </a:ext>
            </a:extLst>
          </p:cNvPr>
          <p:cNvPicPr>
            <a:picLocks noChangeAspect="1"/>
          </p:cNvPicPr>
          <p:nvPr/>
        </p:nvPicPr>
        <p:blipFill>
          <a:blip r:embed="rId12"/>
          <a:stretch>
            <a:fillRect/>
          </a:stretch>
        </p:blipFill>
        <p:spPr>
          <a:xfrm>
            <a:off x="8515412" y="3786042"/>
            <a:ext cx="2806304" cy="2246641"/>
          </a:xfrm>
          <a:prstGeom prst="rect">
            <a:avLst/>
          </a:prstGeom>
        </p:spPr>
      </p:pic>
    </p:spTree>
    <p:extLst>
      <p:ext uri="{BB962C8B-B14F-4D97-AF65-F5344CB8AC3E}">
        <p14:creationId xmlns:p14="http://schemas.microsoft.com/office/powerpoint/2010/main" val="26650856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1000"/>
                                        <p:tgtEl>
                                          <p:spTgt spid="15"/>
                                        </p:tgtEl>
                                      </p:cBhvr>
                                    </p:animEffect>
                                    <p:anim calcmode="lin" valueType="num">
                                      <p:cBhvr>
                                        <p:cTn id="22" dur="1000" fill="hold"/>
                                        <p:tgtEl>
                                          <p:spTgt spid="15"/>
                                        </p:tgtEl>
                                        <p:attrNameLst>
                                          <p:attrName>ppt_x</p:attrName>
                                        </p:attrNameLst>
                                      </p:cBhvr>
                                      <p:tavLst>
                                        <p:tav tm="0">
                                          <p:val>
                                            <p:strVal val="#ppt_x"/>
                                          </p:val>
                                        </p:tav>
                                        <p:tav tm="100000">
                                          <p:val>
                                            <p:strVal val="#ppt_x"/>
                                          </p:val>
                                        </p:tav>
                                      </p:tavLst>
                                    </p:anim>
                                    <p:anim calcmode="lin" valueType="num">
                                      <p:cBhvr>
                                        <p:cTn id="23"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331C6D-3312-74BA-A5F9-1A857E24C266}"/>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ADCFAD2E-7E18-6F1D-459D-9E14907F928B}"/>
              </a:ext>
            </a:extLst>
          </p:cNvPr>
          <p:cNvSpPr txBox="1"/>
          <p:nvPr/>
        </p:nvSpPr>
        <p:spPr>
          <a:xfrm>
            <a:off x="1792711" y="79141"/>
            <a:ext cx="8606578"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sz="1600" b="1" dirty="0">
                <a:latin typeface="Arial Nova Light" panose="020B0304020202020204" pitchFamily="34" charset="0"/>
              </a:rPr>
              <a:t>SESIÓN SOLEMNE , CORONACIÓN A LA REINA , ORGANIZACIÓN Y LOGÍSITCA PARA EJECUCIÓN DE LA FERIA 2025. </a:t>
            </a:r>
          </a:p>
        </p:txBody>
      </p:sp>
      <p:pic>
        <p:nvPicPr>
          <p:cNvPr id="2" name="Imagen 1">
            <a:extLst>
              <a:ext uri="{FF2B5EF4-FFF2-40B4-BE49-F238E27FC236}">
                <a16:creationId xmlns:a16="http://schemas.microsoft.com/office/drawing/2014/main" id="{63C9B7B8-71B6-D252-914A-114D8935F64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32C548AB-9A36-27EC-F2E1-68051857F83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321716" y="37285"/>
            <a:ext cx="870284" cy="670601"/>
          </a:xfrm>
          <a:prstGeom prst="rect">
            <a:avLst/>
          </a:prstGeom>
        </p:spPr>
      </p:pic>
      <p:sp>
        <p:nvSpPr>
          <p:cNvPr id="6" name="Rectángulo 5">
            <a:extLst>
              <a:ext uri="{FF2B5EF4-FFF2-40B4-BE49-F238E27FC236}">
                <a16:creationId xmlns:a16="http://schemas.microsoft.com/office/drawing/2014/main" id="{1D03D3B5-BBD3-B427-1421-1699C097919D}"/>
              </a:ext>
            </a:extLst>
          </p:cNvPr>
          <p:cNvSpPr/>
          <p:nvPr/>
        </p:nvSpPr>
        <p:spPr>
          <a:xfrm>
            <a:off x="9817128" y="6500753"/>
            <a:ext cx="2376651"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8" name="Imagen 7">
            <a:extLst>
              <a:ext uri="{FF2B5EF4-FFF2-40B4-BE49-F238E27FC236}">
                <a16:creationId xmlns:a16="http://schemas.microsoft.com/office/drawing/2014/main" id="{4E8E6374-59BD-8ED3-AF88-435BEC43409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3" name="Imagen 12">
            <a:extLst>
              <a:ext uri="{FF2B5EF4-FFF2-40B4-BE49-F238E27FC236}">
                <a16:creationId xmlns:a16="http://schemas.microsoft.com/office/drawing/2014/main" id="{87649781-4652-81D3-35DB-F333F9BB345E}"/>
              </a:ext>
            </a:extLst>
          </p:cNvPr>
          <p:cNvPicPr>
            <a:picLocks noChangeAspect="1"/>
          </p:cNvPicPr>
          <p:nvPr/>
        </p:nvPicPr>
        <p:blipFill>
          <a:blip r:embed="rId7"/>
          <a:stretch>
            <a:fillRect/>
          </a:stretch>
        </p:blipFill>
        <p:spPr>
          <a:xfrm>
            <a:off x="1070176" y="1213340"/>
            <a:ext cx="3792028" cy="2528019"/>
          </a:xfrm>
          <a:prstGeom prst="rect">
            <a:avLst/>
          </a:prstGeom>
        </p:spPr>
      </p:pic>
      <p:sp>
        <p:nvSpPr>
          <p:cNvPr id="14" name="CuadroTexto 13">
            <a:extLst>
              <a:ext uri="{FF2B5EF4-FFF2-40B4-BE49-F238E27FC236}">
                <a16:creationId xmlns:a16="http://schemas.microsoft.com/office/drawing/2014/main" id="{E9EAF41E-2814-FD3A-B6C6-57675D0AC9EF}"/>
              </a:ext>
            </a:extLst>
          </p:cNvPr>
          <p:cNvSpPr txBox="1"/>
          <p:nvPr/>
        </p:nvSpPr>
        <p:spPr>
          <a:xfrm>
            <a:off x="2557159" y="742884"/>
            <a:ext cx="6528082"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SESION SOLEMNE POR ANIVERSARIO DE PARROQUIALIZACION</a:t>
            </a:r>
            <a:endParaRPr lang="es-US" sz="1400" dirty="0">
              <a:latin typeface="Arial Nova Light" panose="020B0304020202020204" pitchFamily="34" charset="0"/>
              <a:cs typeface="Arial" panose="020B0604020202020204" pitchFamily="34" charset="0"/>
            </a:endParaRPr>
          </a:p>
        </p:txBody>
      </p:sp>
      <p:pic>
        <p:nvPicPr>
          <p:cNvPr id="7" name="Imagen 6">
            <a:extLst>
              <a:ext uri="{FF2B5EF4-FFF2-40B4-BE49-F238E27FC236}">
                <a16:creationId xmlns:a16="http://schemas.microsoft.com/office/drawing/2014/main" id="{D90E672D-31A2-9497-77F1-318907FE9CE9}"/>
              </a:ext>
            </a:extLst>
          </p:cNvPr>
          <p:cNvPicPr>
            <a:picLocks noChangeAspect="1"/>
          </p:cNvPicPr>
          <p:nvPr/>
        </p:nvPicPr>
        <p:blipFill>
          <a:blip r:embed="rId8"/>
          <a:stretch>
            <a:fillRect/>
          </a:stretch>
        </p:blipFill>
        <p:spPr>
          <a:xfrm>
            <a:off x="5136331" y="1639332"/>
            <a:ext cx="6795223" cy="4204049"/>
          </a:xfrm>
          <a:prstGeom prst="rect">
            <a:avLst/>
          </a:prstGeom>
        </p:spPr>
      </p:pic>
      <p:pic>
        <p:nvPicPr>
          <p:cNvPr id="10" name="Imagen 9">
            <a:extLst>
              <a:ext uri="{FF2B5EF4-FFF2-40B4-BE49-F238E27FC236}">
                <a16:creationId xmlns:a16="http://schemas.microsoft.com/office/drawing/2014/main" id="{B5839827-6195-5551-8FE7-2D8F0DE52CD7}"/>
              </a:ext>
            </a:extLst>
          </p:cNvPr>
          <p:cNvPicPr>
            <a:picLocks noChangeAspect="1"/>
          </p:cNvPicPr>
          <p:nvPr/>
        </p:nvPicPr>
        <p:blipFill>
          <a:blip r:embed="rId9"/>
          <a:stretch>
            <a:fillRect/>
          </a:stretch>
        </p:blipFill>
        <p:spPr>
          <a:xfrm>
            <a:off x="1070176" y="3873261"/>
            <a:ext cx="3792028" cy="2528018"/>
          </a:xfrm>
          <a:prstGeom prst="rect">
            <a:avLst/>
          </a:prstGeom>
        </p:spPr>
      </p:pic>
    </p:spTree>
    <p:extLst>
      <p:ext uri="{BB962C8B-B14F-4D97-AF65-F5344CB8AC3E}">
        <p14:creationId xmlns:p14="http://schemas.microsoft.com/office/powerpoint/2010/main" val="33545600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fade">
                                      <p:cBhvr>
                                        <p:cTn id="7" dur="1000"/>
                                        <p:tgtEl>
                                          <p:spTgt spid="3">
                                            <p:bg/>
                                          </p:spTgt>
                                        </p:tgtEl>
                                      </p:cBhvr>
                                    </p:animEffect>
                                    <p:anim calcmode="lin" valueType="num">
                                      <p:cBhvr>
                                        <p:cTn id="8" dur="1000" fill="hold"/>
                                        <p:tgtEl>
                                          <p:spTgt spid="3">
                                            <p:bg/>
                                          </p:spTgt>
                                        </p:tgtEl>
                                        <p:attrNameLst>
                                          <p:attrName>ppt_x</p:attrName>
                                        </p:attrNameLst>
                                      </p:cBhvr>
                                      <p:tavLst>
                                        <p:tav tm="0">
                                          <p:val>
                                            <p:strVal val="#ppt_x"/>
                                          </p:val>
                                        </p:tav>
                                        <p:tav tm="100000">
                                          <p:val>
                                            <p:strVal val="#ppt_x"/>
                                          </p:val>
                                        </p:tav>
                                      </p:tavLst>
                                    </p:anim>
                                    <p:anim calcmode="lin" valueType="num">
                                      <p:cBhvr>
                                        <p:cTn id="9" dur="1000" fill="hold"/>
                                        <p:tgtEl>
                                          <p:spTgt spid="3">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14"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Imagen 18" descr="chumbique 2">
            <a:extLst>
              <a:ext uri="{FF2B5EF4-FFF2-40B4-BE49-F238E27FC236}">
                <a16:creationId xmlns:a16="http://schemas.microsoft.com/office/drawing/2014/main" id="{72D2C0A5-1C6E-42B9-AA65-E09955AC94CB}"/>
              </a:ext>
            </a:extLst>
          </p:cNvPr>
          <p:cNvPicPr/>
          <p:nvPr/>
        </p:nvPicPr>
        <p:blipFill rotWithShape="1">
          <a:blip r:embed="rId2">
            <a:lum bright="70000" contrast="-70000"/>
            <a:extLst>
              <a:ext uri="{28A0092B-C50C-407E-A947-70E740481C1C}">
                <a14:useLocalDpi xmlns:a14="http://schemas.microsoft.com/office/drawing/2010/main" val="0"/>
              </a:ext>
            </a:extLst>
          </a:blip>
          <a:srcRect t="27100"/>
          <a:stretch/>
        </p:blipFill>
        <p:spPr bwMode="auto">
          <a:xfrm>
            <a:off x="2754287" y="2295553"/>
            <a:ext cx="6683425" cy="2124422"/>
          </a:xfrm>
          <a:prstGeom prst="rect">
            <a:avLst/>
          </a:prstGeom>
          <a:noFill/>
        </p:spPr>
      </p:pic>
      <p:sp>
        <p:nvSpPr>
          <p:cNvPr id="2" name="CuadroTexto 1"/>
          <p:cNvSpPr txBox="1"/>
          <p:nvPr/>
        </p:nvSpPr>
        <p:spPr>
          <a:xfrm>
            <a:off x="1585640" y="76881"/>
            <a:ext cx="9020717" cy="89255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b="1" dirty="0">
                <a:latin typeface="Calisto MT" panose="02040603050505030304" pitchFamily="18" charset="0"/>
              </a:rPr>
              <a:t>RESALTACIÓN DE COSTUMBRES Y TRADICIONES EN EL MES DE DICIEMBRE 2025 (NAVIDAD) </a:t>
            </a:r>
          </a:p>
          <a:p>
            <a:pPr algn="ctr"/>
            <a:r>
              <a:rPr lang="es-MX" sz="1600" dirty="0">
                <a:solidFill>
                  <a:srgbClr val="FF0000"/>
                </a:solidFill>
                <a:latin typeface="Calisto MT" panose="02040603050505030304" pitchFamily="18" charset="0"/>
              </a:rPr>
              <a:t>Monto sin IVA:     $   1,700</a:t>
            </a:r>
            <a:r>
              <a:rPr lang="es-EC" sz="1600" dirty="0">
                <a:solidFill>
                  <a:srgbClr val="FF0000"/>
                </a:solidFill>
                <a:latin typeface="Calisto MT" panose="02040603050505030304" pitchFamily="18" charset="0"/>
              </a:rPr>
              <a:t>.00</a:t>
            </a:r>
            <a:endParaRPr lang="es-MX" sz="1600" dirty="0">
              <a:solidFill>
                <a:srgbClr val="FF0000"/>
              </a:solidFill>
              <a:latin typeface="Calisto MT" panose="02040603050505030304" pitchFamily="18" charset="0"/>
            </a:endParaRPr>
          </a:p>
        </p:txBody>
      </p:sp>
      <p:pic>
        <p:nvPicPr>
          <p:cNvPr id="14" name="Imagen 13">
            <a:extLst>
              <a:ext uri="{FF2B5EF4-FFF2-40B4-BE49-F238E27FC236}">
                <a16:creationId xmlns:a16="http://schemas.microsoft.com/office/drawing/2014/main" id="{6D0A2134-20B7-4FF4-BC7C-048852E343D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59991" y="57955"/>
            <a:ext cx="768246" cy="591975"/>
          </a:xfrm>
          <a:prstGeom prst="rect">
            <a:avLst/>
          </a:prstGeom>
        </p:spPr>
      </p:pic>
      <p:sp>
        <p:nvSpPr>
          <p:cNvPr id="18" name="Rectángulo 17">
            <a:extLst>
              <a:ext uri="{FF2B5EF4-FFF2-40B4-BE49-F238E27FC236}">
                <a16:creationId xmlns:a16="http://schemas.microsoft.com/office/drawing/2014/main" id="{0A5E5AF7-87E3-47CC-A7AD-BA46F00229AE}"/>
              </a:ext>
            </a:extLst>
          </p:cNvPr>
          <p:cNvSpPr/>
          <p:nvPr/>
        </p:nvSpPr>
        <p:spPr>
          <a:xfrm>
            <a:off x="10152234" y="6446188"/>
            <a:ext cx="2039766"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sp>
        <p:nvSpPr>
          <p:cNvPr id="28" name="Diagrama de flujo: datos almacenados 27">
            <a:extLst>
              <a:ext uri="{FF2B5EF4-FFF2-40B4-BE49-F238E27FC236}">
                <a16:creationId xmlns:a16="http://schemas.microsoft.com/office/drawing/2014/main" id="{7DEFFC1F-1969-4ED2-A311-19E29829287E}"/>
              </a:ext>
            </a:extLst>
          </p:cNvPr>
          <p:cNvSpPr/>
          <p:nvPr/>
        </p:nvSpPr>
        <p:spPr>
          <a:xfrm>
            <a:off x="50044" y="872064"/>
            <a:ext cx="386031" cy="212499"/>
          </a:xfrm>
          <a:prstGeom prst="flowChartOnlineStorag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29" name="Diagrama de flujo: datos almacenados 28">
            <a:extLst>
              <a:ext uri="{FF2B5EF4-FFF2-40B4-BE49-F238E27FC236}">
                <a16:creationId xmlns:a16="http://schemas.microsoft.com/office/drawing/2014/main" id="{0541CD64-E14A-4924-96CC-E650EE7A59F1}"/>
              </a:ext>
            </a:extLst>
          </p:cNvPr>
          <p:cNvSpPr/>
          <p:nvPr/>
        </p:nvSpPr>
        <p:spPr>
          <a:xfrm>
            <a:off x="448410" y="872064"/>
            <a:ext cx="386031" cy="212499"/>
          </a:xfrm>
          <a:prstGeom prst="flowChartOnlineStorag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30" name="Diagrama de flujo: datos almacenados 29">
            <a:extLst>
              <a:ext uri="{FF2B5EF4-FFF2-40B4-BE49-F238E27FC236}">
                <a16:creationId xmlns:a16="http://schemas.microsoft.com/office/drawing/2014/main" id="{69B8B600-39D6-42D1-8BF3-E95C3489470C}"/>
              </a:ext>
            </a:extLst>
          </p:cNvPr>
          <p:cNvSpPr/>
          <p:nvPr/>
        </p:nvSpPr>
        <p:spPr>
          <a:xfrm>
            <a:off x="853634" y="872064"/>
            <a:ext cx="386031" cy="212499"/>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pic>
        <p:nvPicPr>
          <p:cNvPr id="3" name="Imagen 2">
            <a:extLst>
              <a:ext uri="{FF2B5EF4-FFF2-40B4-BE49-F238E27FC236}">
                <a16:creationId xmlns:a16="http://schemas.microsoft.com/office/drawing/2014/main" id="{44CD78A9-B394-3395-219C-A18860E1B299}"/>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821200" y="6349005"/>
            <a:ext cx="1511253" cy="459646"/>
          </a:xfrm>
          <a:prstGeom prst="rect">
            <a:avLst/>
          </a:prstGeom>
          <a:noFill/>
          <a:ln>
            <a:noFill/>
          </a:ln>
        </p:spPr>
      </p:pic>
      <p:pic>
        <p:nvPicPr>
          <p:cNvPr id="5" name="Imagen 4">
            <a:extLst>
              <a:ext uri="{FF2B5EF4-FFF2-40B4-BE49-F238E27FC236}">
                <a16:creationId xmlns:a16="http://schemas.microsoft.com/office/drawing/2014/main" id="{7CA899E1-B191-D2B0-3B07-4945BA6AA92B}"/>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21" name="Imagen 20">
            <a:extLst>
              <a:ext uri="{FF2B5EF4-FFF2-40B4-BE49-F238E27FC236}">
                <a16:creationId xmlns:a16="http://schemas.microsoft.com/office/drawing/2014/main" id="{C2B1F61C-5DA9-D8F3-3806-9E94165C4CD6}"/>
              </a:ext>
            </a:extLst>
          </p:cNvPr>
          <p:cNvPicPr>
            <a:picLocks noChangeAspect="1"/>
          </p:cNvPicPr>
          <p:nvPr/>
        </p:nvPicPr>
        <p:blipFill>
          <a:blip r:embed="rId8"/>
          <a:stretch>
            <a:fillRect/>
          </a:stretch>
        </p:blipFill>
        <p:spPr>
          <a:xfrm>
            <a:off x="8747945" y="1268235"/>
            <a:ext cx="3298976" cy="4480851"/>
          </a:xfrm>
          <a:prstGeom prst="rect">
            <a:avLst/>
          </a:prstGeom>
        </p:spPr>
      </p:pic>
      <p:pic>
        <p:nvPicPr>
          <p:cNvPr id="23" name="Imagen 22">
            <a:extLst>
              <a:ext uri="{FF2B5EF4-FFF2-40B4-BE49-F238E27FC236}">
                <a16:creationId xmlns:a16="http://schemas.microsoft.com/office/drawing/2014/main" id="{7B2B0BF9-05AA-C8B5-88BF-BB40AD3C8445}"/>
              </a:ext>
            </a:extLst>
          </p:cNvPr>
          <p:cNvPicPr>
            <a:picLocks noChangeAspect="1"/>
          </p:cNvPicPr>
          <p:nvPr/>
        </p:nvPicPr>
        <p:blipFill>
          <a:blip r:embed="rId9"/>
          <a:stretch>
            <a:fillRect/>
          </a:stretch>
        </p:blipFill>
        <p:spPr>
          <a:xfrm rot="16200000">
            <a:off x="2077945" y="262479"/>
            <a:ext cx="2102008" cy="4117541"/>
          </a:xfrm>
          <a:prstGeom prst="rect">
            <a:avLst/>
          </a:prstGeom>
        </p:spPr>
      </p:pic>
      <p:pic>
        <p:nvPicPr>
          <p:cNvPr id="27" name="Imagen 26">
            <a:extLst>
              <a:ext uri="{FF2B5EF4-FFF2-40B4-BE49-F238E27FC236}">
                <a16:creationId xmlns:a16="http://schemas.microsoft.com/office/drawing/2014/main" id="{CA6B2843-D335-F569-6D22-F283329EAC96}"/>
              </a:ext>
            </a:extLst>
          </p:cNvPr>
          <p:cNvPicPr>
            <a:picLocks noChangeAspect="1"/>
          </p:cNvPicPr>
          <p:nvPr/>
        </p:nvPicPr>
        <p:blipFill>
          <a:blip r:embed="rId10"/>
          <a:stretch>
            <a:fillRect/>
          </a:stretch>
        </p:blipFill>
        <p:spPr>
          <a:xfrm>
            <a:off x="6626490" y="1268236"/>
            <a:ext cx="2066793" cy="4480851"/>
          </a:xfrm>
          <a:prstGeom prst="rect">
            <a:avLst/>
          </a:prstGeom>
        </p:spPr>
      </p:pic>
      <p:pic>
        <p:nvPicPr>
          <p:cNvPr id="32" name="Imagen 31">
            <a:extLst>
              <a:ext uri="{FF2B5EF4-FFF2-40B4-BE49-F238E27FC236}">
                <a16:creationId xmlns:a16="http://schemas.microsoft.com/office/drawing/2014/main" id="{4B5C9ACC-9DB3-2EA9-B230-4D871BF3A9B3}"/>
              </a:ext>
            </a:extLst>
          </p:cNvPr>
          <p:cNvPicPr>
            <a:picLocks noChangeAspect="1"/>
          </p:cNvPicPr>
          <p:nvPr/>
        </p:nvPicPr>
        <p:blipFill>
          <a:blip r:embed="rId11"/>
          <a:srcRect l="19773" t="15815" r="11263" b="26842"/>
          <a:stretch>
            <a:fillRect/>
          </a:stretch>
        </p:blipFill>
        <p:spPr>
          <a:xfrm>
            <a:off x="5323969" y="4928153"/>
            <a:ext cx="1166271" cy="1386491"/>
          </a:xfrm>
          <a:prstGeom prst="rect">
            <a:avLst/>
          </a:prstGeom>
        </p:spPr>
      </p:pic>
      <p:pic>
        <p:nvPicPr>
          <p:cNvPr id="34" name="Imagen 33">
            <a:extLst>
              <a:ext uri="{FF2B5EF4-FFF2-40B4-BE49-F238E27FC236}">
                <a16:creationId xmlns:a16="http://schemas.microsoft.com/office/drawing/2014/main" id="{91BFA6AD-F468-6F4E-6B37-59427730B5D0}"/>
              </a:ext>
            </a:extLst>
          </p:cNvPr>
          <p:cNvPicPr>
            <a:picLocks noChangeAspect="1"/>
          </p:cNvPicPr>
          <p:nvPr/>
        </p:nvPicPr>
        <p:blipFill>
          <a:blip r:embed="rId12"/>
          <a:srcRect l="20969" t="19242" r="13116" b="33860"/>
          <a:stretch>
            <a:fillRect/>
          </a:stretch>
        </p:blipFill>
        <p:spPr>
          <a:xfrm>
            <a:off x="5333037" y="3090030"/>
            <a:ext cx="1166271" cy="1796615"/>
          </a:xfrm>
          <a:prstGeom prst="rect">
            <a:avLst/>
          </a:prstGeom>
        </p:spPr>
      </p:pic>
      <p:pic>
        <p:nvPicPr>
          <p:cNvPr id="35" name="Imagen 34">
            <a:extLst>
              <a:ext uri="{FF2B5EF4-FFF2-40B4-BE49-F238E27FC236}">
                <a16:creationId xmlns:a16="http://schemas.microsoft.com/office/drawing/2014/main" id="{6EF0C019-A6BD-D654-88D8-A71C2EAD816D}"/>
              </a:ext>
            </a:extLst>
          </p:cNvPr>
          <p:cNvPicPr>
            <a:picLocks noChangeAspect="1"/>
          </p:cNvPicPr>
          <p:nvPr/>
        </p:nvPicPr>
        <p:blipFill rotWithShape="1">
          <a:blip r:embed="rId13">
            <a:extLst>
              <a:ext uri="{28A0092B-C50C-407E-A947-70E740481C1C}">
                <a14:useLocalDpi xmlns:a14="http://schemas.microsoft.com/office/drawing/2010/main" val="0"/>
              </a:ext>
            </a:extLst>
          </a:blip>
          <a:srcRect l="11399" r="26155"/>
          <a:stretch>
            <a:fillRect/>
          </a:stretch>
        </p:blipFill>
        <p:spPr bwMode="auto">
          <a:xfrm>
            <a:off x="1046649" y="3508662"/>
            <a:ext cx="4141070" cy="2556936"/>
          </a:xfrm>
          <a:prstGeom prst="rect">
            <a:avLst/>
          </a:prstGeom>
          <a:noFill/>
          <a:ln>
            <a:noFill/>
          </a:ln>
          <a:extLst>
            <a:ext uri="{53640926-AAD7-44D8-BBD7-CCE9431645EC}">
              <a14:shadowObscured xmlns:a14="http://schemas.microsoft.com/office/drawing/2010/main"/>
            </a:ext>
          </a:extLst>
        </p:spPr>
      </p:pic>
      <p:pic>
        <p:nvPicPr>
          <p:cNvPr id="36" name="Imagen 35">
            <a:extLst>
              <a:ext uri="{FF2B5EF4-FFF2-40B4-BE49-F238E27FC236}">
                <a16:creationId xmlns:a16="http://schemas.microsoft.com/office/drawing/2014/main" id="{C7C48144-DBAE-7D61-AA1A-759C583AC9BD}"/>
              </a:ext>
            </a:extLst>
          </p:cNvPr>
          <p:cNvPicPr>
            <a:picLocks noChangeAspect="1"/>
          </p:cNvPicPr>
          <p:nvPr/>
        </p:nvPicPr>
        <p:blipFill rotWithShape="1">
          <a:blip r:embed="rId14">
            <a:extLst>
              <a:ext uri="{28A0092B-C50C-407E-A947-70E740481C1C}">
                <a14:useLocalDpi xmlns:a14="http://schemas.microsoft.com/office/drawing/2010/main" val="0"/>
              </a:ext>
            </a:extLst>
          </a:blip>
          <a:srcRect t="7835" r="9830" b="28682"/>
          <a:stretch>
            <a:fillRect/>
          </a:stretch>
        </p:blipFill>
        <p:spPr bwMode="auto">
          <a:xfrm>
            <a:off x="5333038" y="1270245"/>
            <a:ext cx="1166271" cy="177827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4400276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111849C0-25ED-235D-4C2C-76C08E8ACF28}"/>
              </a:ext>
            </a:extLst>
          </p:cNvPr>
          <p:cNvSpPr txBox="1"/>
          <p:nvPr/>
        </p:nvSpPr>
        <p:spPr>
          <a:xfrm>
            <a:off x="1647558" y="111654"/>
            <a:ext cx="8896884"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MX" b="1" dirty="0">
                <a:latin typeface="Calisto MT" panose="02040603050505030304" pitchFamily="18" charset="0"/>
              </a:rPr>
              <a:t>RESALTACIÓN DE COSTUMBRES Y TRADICIONES EN EL MES DE DICIEMBRE 2025 (FIN DE AÑO) </a:t>
            </a:r>
          </a:p>
          <a:p>
            <a:pPr algn="ctr"/>
            <a:r>
              <a:rPr lang="es-MX" b="1" dirty="0">
                <a:solidFill>
                  <a:srgbClr val="FF0000"/>
                </a:solidFill>
                <a:latin typeface="Arial Nova Light" panose="020B0304020202020204" pitchFamily="34" charset="0"/>
              </a:rPr>
              <a:t>Monto:            $ 3,500</a:t>
            </a:r>
            <a:r>
              <a:rPr lang="es-EC" b="1" dirty="0">
                <a:solidFill>
                  <a:srgbClr val="FF0000"/>
                </a:solidFill>
                <a:latin typeface="Arial Nova Light" panose="020B0304020202020204" pitchFamily="34" charset="0"/>
              </a:rPr>
              <a:t>.00</a:t>
            </a:r>
            <a:endParaRPr lang="es-MX" b="1" dirty="0">
              <a:solidFill>
                <a:srgbClr val="FF0000"/>
              </a:solidFill>
              <a:latin typeface="Arial Nova Light" panose="020B0304020202020204" pitchFamily="34" charset="0"/>
            </a:endParaRPr>
          </a:p>
        </p:txBody>
      </p:sp>
      <p:pic>
        <p:nvPicPr>
          <p:cNvPr id="3" name="Imagen 2">
            <a:extLst>
              <a:ext uri="{FF2B5EF4-FFF2-40B4-BE49-F238E27FC236}">
                <a16:creationId xmlns:a16="http://schemas.microsoft.com/office/drawing/2014/main" id="{460CC54A-193E-93A1-F83C-16B56BD28FA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C2F0A572-3E49-1A70-42B2-56031969C758}"/>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20730" y="111654"/>
            <a:ext cx="773771" cy="596232"/>
          </a:xfrm>
          <a:prstGeom prst="rect">
            <a:avLst/>
          </a:prstGeom>
        </p:spPr>
      </p:pic>
      <p:sp>
        <p:nvSpPr>
          <p:cNvPr id="5" name="Rectángulo 4">
            <a:extLst>
              <a:ext uri="{FF2B5EF4-FFF2-40B4-BE49-F238E27FC236}">
                <a16:creationId xmlns:a16="http://schemas.microsoft.com/office/drawing/2014/main" id="{4CF51A22-2165-34E1-4CB8-C8310817BA27}"/>
              </a:ext>
            </a:extLst>
          </p:cNvPr>
          <p:cNvSpPr/>
          <p:nvPr/>
        </p:nvSpPr>
        <p:spPr>
          <a:xfrm>
            <a:off x="10105382" y="6552967"/>
            <a:ext cx="2015703"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86057FBF-F56F-C9EC-7E8B-3BDBE549DA3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9" name="Imagen 8">
            <a:extLst>
              <a:ext uri="{FF2B5EF4-FFF2-40B4-BE49-F238E27FC236}">
                <a16:creationId xmlns:a16="http://schemas.microsoft.com/office/drawing/2014/main" id="{6C4A6F90-6530-92A7-7BBD-B07CCEBFE84E}"/>
              </a:ext>
            </a:extLst>
          </p:cNvPr>
          <p:cNvPicPr>
            <a:picLocks noChangeAspect="1"/>
          </p:cNvPicPr>
          <p:nvPr/>
        </p:nvPicPr>
        <p:blipFill rotWithShape="1">
          <a:blip r:embed="rId7">
            <a:extLst>
              <a:ext uri="{28A0092B-C50C-407E-A947-70E740481C1C}">
                <a14:useLocalDpi xmlns:a14="http://schemas.microsoft.com/office/drawing/2010/main" val="0"/>
              </a:ext>
            </a:extLst>
          </a:blip>
          <a:srcRect l="8135" t="382" r="13779" b="15181"/>
          <a:stretch>
            <a:fillRect/>
          </a:stretch>
        </p:blipFill>
        <p:spPr bwMode="auto">
          <a:xfrm>
            <a:off x="633837" y="1197346"/>
            <a:ext cx="4144819" cy="2069291"/>
          </a:xfrm>
          <a:prstGeom prst="rect">
            <a:avLst/>
          </a:prstGeom>
          <a:noFill/>
          <a:ln>
            <a:noFill/>
          </a:ln>
          <a:extLst>
            <a:ext uri="{53640926-AAD7-44D8-BBD7-CCE9431645EC}">
              <a14:shadowObscured xmlns:a14="http://schemas.microsoft.com/office/drawing/2010/main"/>
            </a:ext>
          </a:extLst>
        </p:spPr>
      </p:pic>
      <p:pic>
        <p:nvPicPr>
          <p:cNvPr id="10" name="Imagen 9">
            <a:extLst>
              <a:ext uri="{FF2B5EF4-FFF2-40B4-BE49-F238E27FC236}">
                <a16:creationId xmlns:a16="http://schemas.microsoft.com/office/drawing/2014/main" id="{DCCE6001-4DC5-AC79-77C9-575186E2FB66}"/>
              </a:ext>
            </a:extLst>
          </p:cNvPr>
          <p:cNvPicPr>
            <a:picLocks noChangeAspect="1"/>
          </p:cNvPicPr>
          <p:nvPr/>
        </p:nvPicPr>
        <p:blipFill rotWithShape="1">
          <a:blip r:embed="rId8">
            <a:extLst>
              <a:ext uri="{28A0092B-C50C-407E-A947-70E740481C1C}">
                <a14:useLocalDpi xmlns:a14="http://schemas.microsoft.com/office/drawing/2010/main" val="0"/>
              </a:ext>
            </a:extLst>
          </a:blip>
          <a:srcRect l="17517" t="8221" r="10075"/>
          <a:stretch>
            <a:fillRect/>
          </a:stretch>
        </p:blipFill>
        <p:spPr bwMode="auto">
          <a:xfrm>
            <a:off x="5058377" y="1159264"/>
            <a:ext cx="3534967" cy="2069291"/>
          </a:xfrm>
          <a:prstGeom prst="rect">
            <a:avLst/>
          </a:prstGeom>
          <a:noFill/>
          <a:ln>
            <a:noFill/>
          </a:ln>
          <a:extLst>
            <a:ext uri="{53640926-AAD7-44D8-BBD7-CCE9431645EC}">
              <a14:shadowObscured xmlns:a14="http://schemas.microsoft.com/office/drawing/2010/main"/>
            </a:ext>
          </a:extLst>
        </p:spPr>
      </p:pic>
      <p:pic>
        <p:nvPicPr>
          <p:cNvPr id="13" name="Imagen 12">
            <a:extLst>
              <a:ext uri="{FF2B5EF4-FFF2-40B4-BE49-F238E27FC236}">
                <a16:creationId xmlns:a16="http://schemas.microsoft.com/office/drawing/2014/main" id="{1077D748-9990-402C-B0C5-C1AB4A77D47B}"/>
              </a:ext>
            </a:extLst>
          </p:cNvPr>
          <p:cNvPicPr>
            <a:picLocks noChangeAspect="1"/>
          </p:cNvPicPr>
          <p:nvPr/>
        </p:nvPicPr>
        <p:blipFill>
          <a:blip r:embed="rId9"/>
          <a:stretch>
            <a:fillRect/>
          </a:stretch>
        </p:blipFill>
        <p:spPr>
          <a:xfrm>
            <a:off x="8762149" y="1197346"/>
            <a:ext cx="2686466" cy="5393703"/>
          </a:xfrm>
          <a:prstGeom prst="rect">
            <a:avLst/>
          </a:prstGeom>
        </p:spPr>
      </p:pic>
      <p:pic>
        <p:nvPicPr>
          <p:cNvPr id="15" name="Imagen 14">
            <a:extLst>
              <a:ext uri="{FF2B5EF4-FFF2-40B4-BE49-F238E27FC236}">
                <a16:creationId xmlns:a16="http://schemas.microsoft.com/office/drawing/2014/main" id="{7913A21C-D5A9-EDD9-CA72-23B9498611C5}"/>
              </a:ext>
            </a:extLst>
          </p:cNvPr>
          <p:cNvPicPr>
            <a:picLocks noChangeAspect="1"/>
          </p:cNvPicPr>
          <p:nvPr/>
        </p:nvPicPr>
        <p:blipFill>
          <a:blip r:embed="rId10"/>
          <a:stretch>
            <a:fillRect/>
          </a:stretch>
        </p:blipFill>
        <p:spPr>
          <a:xfrm>
            <a:off x="5285772" y="3240667"/>
            <a:ext cx="3080176" cy="3382568"/>
          </a:xfrm>
          <a:prstGeom prst="rect">
            <a:avLst/>
          </a:prstGeom>
        </p:spPr>
      </p:pic>
      <p:pic>
        <p:nvPicPr>
          <p:cNvPr id="17" name="Imagen 16">
            <a:extLst>
              <a:ext uri="{FF2B5EF4-FFF2-40B4-BE49-F238E27FC236}">
                <a16:creationId xmlns:a16="http://schemas.microsoft.com/office/drawing/2014/main" id="{D5570656-F36F-B120-56DC-2037E5BA2D80}"/>
              </a:ext>
            </a:extLst>
          </p:cNvPr>
          <p:cNvPicPr>
            <a:picLocks noChangeAspect="1"/>
          </p:cNvPicPr>
          <p:nvPr/>
        </p:nvPicPr>
        <p:blipFill>
          <a:blip r:embed="rId11"/>
          <a:stretch>
            <a:fillRect/>
          </a:stretch>
        </p:blipFill>
        <p:spPr>
          <a:xfrm>
            <a:off x="1366055" y="3266637"/>
            <a:ext cx="2481078" cy="3414967"/>
          </a:xfrm>
          <a:prstGeom prst="rect">
            <a:avLst/>
          </a:prstGeom>
        </p:spPr>
      </p:pic>
      <p:sp>
        <p:nvSpPr>
          <p:cNvPr id="18" name="CuadroTexto 17">
            <a:extLst>
              <a:ext uri="{FF2B5EF4-FFF2-40B4-BE49-F238E27FC236}">
                <a16:creationId xmlns:a16="http://schemas.microsoft.com/office/drawing/2014/main" id="{63669058-CC97-5DDE-BF58-64F773370C2B}"/>
              </a:ext>
            </a:extLst>
          </p:cNvPr>
          <p:cNvSpPr txBox="1"/>
          <p:nvPr/>
        </p:nvSpPr>
        <p:spPr>
          <a:xfrm>
            <a:off x="9353737" y="989987"/>
            <a:ext cx="1437071"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MOTOCROSS</a:t>
            </a:r>
            <a:endParaRPr lang="es-US" sz="1400" dirty="0">
              <a:latin typeface="Arial Nova Light" panose="020B0304020202020204" pitchFamily="34" charset="0"/>
              <a:cs typeface="Arial" panose="020B0604020202020204" pitchFamily="34" charset="0"/>
            </a:endParaRPr>
          </a:p>
        </p:txBody>
      </p:sp>
      <p:sp>
        <p:nvSpPr>
          <p:cNvPr id="19" name="CuadroTexto 18">
            <a:extLst>
              <a:ext uri="{FF2B5EF4-FFF2-40B4-BE49-F238E27FC236}">
                <a16:creationId xmlns:a16="http://schemas.microsoft.com/office/drawing/2014/main" id="{39D23078-23EB-205A-52E5-C89C9B004866}"/>
              </a:ext>
            </a:extLst>
          </p:cNvPr>
          <p:cNvSpPr txBox="1"/>
          <p:nvPr/>
        </p:nvSpPr>
        <p:spPr>
          <a:xfrm>
            <a:off x="6096000" y="1047096"/>
            <a:ext cx="142415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BICICROSS</a:t>
            </a:r>
            <a:endParaRPr lang="es-US" sz="1400" dirty="0">
              <a:latin typeface="Arial Nova Light" panose="020B0304020202020204" pitchFamily="34" charset="0"/>
              <a:cs typeface="Arial" panose="020B0604020202020204" pitchFamily="34" charset="0"/>
            </a:endParaRPr>
          </a:p>
        </p:txBody>
      </p:sp>
      <p:sp>
        <p:nvSpPr>
          <p:cNvPr id="20" name="CuadroTexto 19">
            <a:extLst>
              <a:ext uri="{FF2B5EF4-FFF2-40B4-BE49-F238E27FC236}">
                <a16:creationId xmlns:a16="http://schemas.microsoft.com/office/drawing/2014/main" id="{24C14D6E-63E5-A918-5E28-21378BB4D200}"/>
              </a:ext>
            </a:extLst>
          </p:cNvPr>
          <p:cNvSpPr txBox="1"/>
          <p:nvPr/>
        </p:nvSpPr>
        <p:spPr>
          <a:xfrm>
            <a:off x="1445324" y="1028069"/>
            <a:ext cx="2658929"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TRAIL RUNING ATLETISMO</a:t>
            </a:r>
            <a:endParaRPr lang="es-US" sz="1400" dirty="0">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1046242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animEffect transition="in" filter="fade">
                                      <p:cBhvr>
                                        <p:cTn id="11" dur="1000"/>
                                        <p:tgtEl>
                                          <p:spTgt spid="19"/>
                                        </p:tgtEl>
                                      </p:cBhvr>
                                    </p:animEffect>
                                    <p:anim calcmode="lin" valueType="num">
                                      <p:cBhvr>
                                        <p:cTn id="12" dur="1000" fill="hold"/>
                                        <p:tgtEl>
                                          <p:spTgt spid="19"/>
                                        </p:tgtEl>
                                        <p:attrNameLst>
                                          <p:attrName>ppt_x</p:attrName>
                                        </p:attrNameLst>
                                      </p:cBhvr>
                                      <p:tavLst>
                                        <p:tav tm="0">
                                          <p:val>
                                            <p:strVal val="#ppt_x"/>
                                          </p:val>
                                        </p:tav>
                                        <p:tav tm="100000">
                                          <p:val>
                                            <p:strVal val="#ppt_x"/>
                                          </p:val>
                                        </p:tav>
                                      </p:tavLst>
                                    </p:anim>
                                    <p:anim calcmode="lin" valueType="num">
                                      <p:cBhvr>
                                        <p:cTn id="13"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1000"/>
                                        <p:tgtEl>
                                          <p:spTgt spid="18"/>
                                        </p:tgtEl>
                                      </p:cBhvr>
                                    </p:animEffect>
                                    <p:anim calcmode="lin" valueType="num">
                                      <p:cBhvr>
                                        <p:cTn id="19" dur="1000" fill="hold"/>
                                        <p:tgtEl>
                                          <p:spTgt spid="18"/>
                                        </p:tgtEl>
                                        <p:attrNameLst>
                                          <p:attrName>ppt_x</p:attrName>
                                        </p:attrNameLst>
                                      </p:cBhvr>
                                      <p:tavLst>
                                        <p:tav tm="0">
                                          <p:val>
                                            <p:strVal val="#ppt_x"/>
                                          </p:val>
                                        </p:tav>
                                        <p:tav tm="100000">
                                          <p:val>
                                            <p:strVal val="#ppt_x"/>
                                          </p:val>
                                        </p:tav>
                                      </p:tavLst>
                                    </p:anim>
                                    <p:anim calcmode="lin" valueType="num">
                                      <p:cBhvr>
                                        <p:cTn id="20"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fade">
                                      <p:cBhvr>
                                        <p:cTn id="25" dur="1000"/>
                                        <p:tgtEl>
                                          <p:spTgt spid="20"/>
                                        </p:tgtEl>
                                      </p:cBhvr>
                                    </p:animEffect>
                                    <p:anim calcmode="lin" valueType="num">
                                      <p:cBhvr>
                                        <p:cTn id="26" dur="1000" fill="hold"/>
                                        <p:tgtEl>
                                          <p:spTgt spid="20"/>
                                        </p:tgtEl>
                                        <p:attrNameLst>
                                          <p:attrName>ppt_x</p:attrName>
                                        </p:attrNameLst>
                                      </p:cBhvr>
                                      <p:tavLst>
                                        <p:tav tm="0">
                                          <p:val>
                                            <p:strVal val="#ppt_x"/>
                                          </p:val>
                                        </p:tav>
                                        <p:tav tm="100000">
                                          <p:val>
                                            <p:strVal val="#ppt_x"/>
                                          </p:val>
                                        </p:tav>
                                      </p:tavLst>
                                    </p:anim>
                                    <p:anim calcmode="lin" valueType="num">
                                      <p:cBhvr>
                                        <p:cTn id="27"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8" grpId="0" animBg="1"/>
      <p:bldP spid="19" grpId="0" animBg="1"/>
      <p:bldP spid="2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BE80D193-5EB9-F5E5-0802-BBC97212D322}"/>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676" y="405956"/>
            <a:ext cx="3804131" cy="2137912"/>
          </a:xfrm>
          <a:prstGeom prst="rect">
            <a:avLst/>
          </a:prstGeom>
          <a:noFill/>
          <a:ln>
            <a:noFill/>
          </a:ln>
        </p:spPr>
      </p:pic>
      <p:pic>
        <p:nvPicPr>
          <p:cNvPr id="3" name="Imagen 2">
            <a:extLst>
              <a:ext uri="{FF2B5EF4-FFF2-40B4-BE49-F238E27FC236}">
                <a16:creationId xmlns:a16="http://schemas.microsoft.com/office/drawing/2014/main" id="{1DEEA00A-A20E-92E8-EF48-C5632247C3D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77757" y="111993"/>
            <a:ext cx="3804506" cy="2137912"/>
          </a:xfrm>
          <a:prstGeom prst="rect">
            <a:avLst/>
          </a:prstGeom>
          <a:noFill/>
          <a:ln>
            <a:noFill/>
          </a:ln>
        </p:spPr>
      </p:pic>
      <p:pic>
        <p:nvPicPr>
          <p:cNvPr id="4" name="Imagen 3">
            <a:extLst>
              <a:ext uri="{FF2B5EF4-FFF2-40B4-BE49-F238E27FC236}">
                <a16:creationId xmlns:a16="http://schemas.microsoft.com/office/drawing/2014/main" id="{313182AD-1F1F-4131-71EF-7C9E4AF7C37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168" r="7273"/>
          <a:stretch>
            <a:fillRect/>
          </a:stretch>
        </p:blipFill>
        <p:spPr bwMode="auto">
          <a:xfrm>
            <a:off x="339625" y="2631717"/>
            <a:ext cx="3792182" cy="1976379"/>
          </a:xfrm>
          <a:prstGeom prst="rect">
            <a:avLst/>
          </a:prstGeom>
          <a:noFill/>
          <a:ln>
            <a:noFill/>
          </a:ln>
          <a:extLst>
            <a:ext uri="{53640926-AAD7-44D8-BBD7-CCE9431645EC}">
              <a14:shadowObscured xmlns:a14="http://schemas.microsoft.com/office/drawing/2010/main"/>
            </a:ext>
          </a:extLst>
        </p:spPr>
      </p:pic>
      <p:pic>
        <p:nvPicPr>
          <p:cNvPr id="5" name="Imagen 4">
            <a:extLst>
              <a:ext uri="{FF2B5EF4-FFF2-40B4-BE49-F238E27FC236}">
                <a16:creationId xmlns:a16="http://schemas.microsoft.com/office/drawing/2014/main" id="{7F085771-49E8-35E5-4D53-79AAFA989BC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960" r="6732"/>
          <a:stretch>
            <a:fillRect/>
          </a:stretch>
        </p:blipFill>
        <p:spPr bwMode="auto">
          <a:xfrm>
            <a:off x="339625" y="4695945"/>
            <a:ext cx="3822189" cy="1976379"/>
          </a:xfrm>
          <a:prstGeom prst="rect">
            <a:avLst/>
          </a:prstGeom>
          <a:noFill/>
          <a:ln>
            <a:noFill/>
          </a:ln>
          <a:extLst>
            <a:ext uri="{53640926-AAD7-44D8-BBD7-CCE9431645EC}">
              <a14:shadowObscured xmlns:a14="http://schemas.microsoft.com/office/drawing/2010/main"/>
            </a:ext>
          </a:extLst>
        </p:spPr>
      </p:pic>
      <p:pic>
        <p:nvPicPr>
          <p:cNvPr id="6" name="Imagen 5">
            <a:extLst>
              <a:ext uri="{FF2B5EF4-FFF2-40B4-BE49-F238E27FC236}">
                <a16:creationId xmlns:a16="http://schemas.microsoft.com/office/drawing/2014/main" id="{A8BA64F5-2D65-8597-D9C2-B0C9F4F6237C}"/>
              </a:ext>
            </a:extLst>
          </p:cNvPr>
          <p:cNvPicPr>
            <a:picLocks noChangeAspect="1"/>
          </p:cNvPicPr>
          <p:nvPr/>
        </p:nvPicPr>
        <p:blipFill rotWithShape="1">
          <a:blip r:embed="rId6">
            <a:extLst>
              <a:ext uri="{28A0092B-C50C-407E-A947-70E740481C1C}">
                <a14:useLocalDpi xmlns:a14="http://schemas.microsoft.com/office/drawing/2010/main" val="0"/>
              </a:ext>
            </a:extLst>
          </a:blip>
          <a:srcRect l="24816" r="13575" b="8317"/>
          <a:stretch>
            <a:fillRect/>
          </a:stretch>
        </p:blipFill>
        <p:spPr bwMode="auto">
          <a:xfrm>
            <a:off x="8680437" y="2345772"/>
            <a:ext cx="2880003" cy="1979193"/>
          </a:xfrm>
          <a:prstGeom prst="rect">
            <a:avLst/>
          </a:prstGeom>
          <a:noFill/>
          <a:ln>
            <a:noFill/>
          </a:ln>
          <a:extLst>
            <a:ext uri="{53640926-AAD7-44D8-BBD7-CCE9431645EC}">
              <a14:shadowObscured xmlns:a14="http://schemas.microsoft.com/office/drawing/2010/main"/>
            </a:ext>
          </a:extLst>
        </p:spPr>
      </p:pic>
      <p:pic>
        <p:nvPicPr>
          <p:cNvPr id="7" name="Imagen 6">
            <a:extLst>
              <a:ext uri="{FF2B5EF4-FFF2-40B4-BE49-F238E27FC236}">
                <a16:creationId xmlns:a16="http://schemas.microsoft.com/office/drawing/2014/main" id="{C85753EC-CA80-602D-851E-E34409F39CE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0437" r="17377"/>
          <a:stretch>
            <a:fillRect/>
          </a:stretch>
        </p:blipFill>
        <p:spPr bwMode="auto">
          <a:xfrm>
            <a:off x="8680437" y="160709"/>
            <a:ext cx="2880002" cy="2137912"/>
          </a:xfrm>
          <a:prstGeom prst="rect">
            <a:avLst/>
          </a:prstGeom>
          <a:noFill/>
          <a:ln>
            <a:noFill/>
          </a:ln>
          <a:extLst>
            <a:ext uri="{53640926-AAD7-44D8-BBD7-CCE9431645EC}">
              <a14:shadowObscured xmlns:a14="http://schemas.microsoft.com/office/drawing/2010/main"/>
            </a:ext>
          </a:extLst>
        </p:spPr>
      </p:pic>
      <p:pic>
        <p:nvPicPr>
          <p:cNvPr id="8" name="Imagen 7">
            <a:extLst>
              <a:ext uri="{FF2B5EF4-FFF2-40B4-BE49-F238E27FC236}">
                <a16:creationId xmlns:a16="http://schemas.microsoft.com/office/drawing/2014/main" id="{C56F02BC-A2D4-03C8-DC2D-2CD407E47EAE}"/>
              </a:ext>
            </a:extLst>
          </p:cNvPr>
          <p:cNvPicPr>
            <a:picLocks noChangeAspect="1"/>
          </p:cNvPicPr>
          <p:nvPr/>
        </p:nvPicPr>
        <p:blipFill>
          <a:blip r:embed="rId8">
            <a:extLst>
              <a:ext uri="{28A0092B-C50C-407E-A947-70E740481C1C}">
                <a14:useLocalDpi xmlns:a14="http://schemas.microsoft.com/office/drawing/2010/main" val="0"/>
              </a:ext>
            </a:extLst>
          </a:blip>
          <a:srcRect l="11206" r="9851"/>
          <a:stretch>
            <a:fillRect/>
          </a:stretch>
        </p:blipFill>
        <p:spPr bwMode="auto">
          <a:xfrm>
            <a:off x="4888791" y="2342958"/>
            <a:ext cx="3382438" cy="1978568"/>
          </a:xfrm>
          <a:prstGeom prst="rect">
            <a:avLst/>
          </a:prstGeom>
          <a:noFill/>
          <a:ln>
            <a:noFill/>
          </a:ln>
        </p:spPr>
      </p:pic>
      <p:pic>
        <p:nvPicPr>
          <p:cNvPr id="9" name="Imagen 8">
            <a:extLst>
              <a:ext uri="{FF2B5EF4-FFF2-40B4-BE49-F238E27FC236}">
                <a16:creationId xmlns:a16="http://schemas.microsoft.com/office/drawing/2014/main" id="{2452E08E-94DB-93CB-971D-3D62142F77BC}"/>
              </a:ext>
            </a:extLst>
          </p:cNvPr>
          <p:cNvPicPr>
            <a:picLocks noChangeAspect="1"/>
          </p:cNvPicPr>
          <p:nvPr/>
        </p:nvPicPr>
        <p:blipFill>
          <a:blip r:embed="rId9">
            <a:extLst>
              <a:ext uri="{28A0092B-C50C-407E-A947-70E740481C1C}">
                <a14:useLocalDpi xmlns:a14="http://schemas.microsoft.com/office/drawing/2010/main" val="0"/>
              </a:ext>
            </a:extLst>
          </a:blip>
          <a:srcRect l="8190" r="5531"/>
          <a:stretch>
            <a:fillRect/>
          </a:stretch>
        </p:blipFill>
        <p:spPr bwMode="auto">
          <a:xfrm>
            <a:off x="4883858" y="4418018"/>
            <a:ext cx="6352674" cy="2254306"/>
          </a:xfrm>
          <a:prstGeom prst="rect">
            <a:avLst/>
          </a:prstGeom>
          <a:noFill/>
          <a:ln>
            <a:noFill/>
          </a:ln>
        </p:spPr>
      </p:pic>
      <p:sp>
        <p:nvSpPr>
          <p:cNvPr id="10" name="CuadroTexto 9">
            <a:extLst>
              <a:ext uri="{FF2B5EF4-FFF2-40B4-BE49-F238E27FC236}">
                <a16:creationId xmlns:a16="http://schemas.microsoft.com/office/drawing/2014/main" id="{6BEF8E19-40C3-EB0F-1DCF-87D54609B0D1}"/>
              </a:ext>
            </a:extLst>
          </p:cNvPr>
          <p:cNvSpPr txBox="1"/>
          <p:nvPr/>
        </p:nvSpPr>
        <p:spPr>
          <a:xfrm>
            <a:off x="8854325" y="18611"/>
            <a:ext cx="2532226" cy="307777"/>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US" sz="1400" b="1" dirty="0">
                <a:latin typeface="Arial Nova Light" panose="020B0304020202020204" pitchFamily="34" charset="0"/>
                <a:cs typeface="Arial" panose="020B0604020202020204" pitchFamily="34" charset="0"/>
              </a:rPr>
              <a:t>MONIGOTES Y COMPARSA</a:t>
            </a:r>
          </a:p>
        </p:txBody>
      </p:sp>
      <p:sp>
        <p:nvSpPr>
          <p:cNvPr id="11" name="CuadroTexto 10">
            <a:extLst>
              <a:ext uri="{FF2B5EF4-FFF2-40B4-BE49-F238E27FC236}">
                <a16:creationId xmlns:a16="http://schemas.microsoft.com/office/drawing/2014/main" id="{8F4A3D17-82A4-0BCF-3EAB-ACA154DBF2B6}"/>
              </a:ext>
            </a:extLst>
          </p:cNvPr>
          <p:cNvSpPr txBox="1"/>
          <p:nvPr/>
        </p:nvSpPr>
        <p:spPr>
          <a:xfrm>
            <a:off x="847675" y="172500"/>
            <a:ext cx="2764131" cy="33855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ES" sz="1600" b="1" dirty="0">
                <a:solidFill>
                  <a:schemeClr val="tx1"/>
                </a:solidFill>
                <a:latin typeface="Arial Nova Light" panose="020B0304020202020204" pitchFamily="34" charset="0"/>
                <a:cs typeface="Arial" panose="020B0604020202020204" pitchFamily="34" charset="0"/>
              </a:rPr>
              <a:t>INDOR INSTITUCIONAL</a:t>
            </a:r>
            <a:endParaRPr lang="es-US" sz="1400" dirty="0">
              <a:latin typeface="Arial Nova Light" panose="020B0304020202020204" pitchFamily="34" charset="0"/>
              <a:cs typeface="Arial" panose="020B0604020202020204" pitchFamily="34" charset="0"/>
            </a:endParaRPr>
          </a:p>
        </p:txBody>
      </p:sp>
    </p:spTree>
    <p:extLst>
      <p:ext uri="{BB962C8B-B14F-4D97-AF65-F5344CB8AC3E}">
        <p14:creationId xmlns:p14="http://schemas.microsoft.com/office/powerpoint/2010/main" val="2772335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1000"/>
                                        <p:tgtEl>
                                          <p:spTgt spid="11"/>
                                        </p:tgtEl>
                                      </p:cBhvr>
                                    </p:animEffect>
                                    <p:anim calcmode="lin" valueType="num">
                                      <p:cBhvr>
                                        <p:cTn id="15" dur="1000" fill="hold"/>
                                        <p:tgtEl>
                                          <p:spTgt spid="11"/>
                                        </p:tgtEl>
                                        <p:attrNameLst>
                                          <p:attrName>ppt_x</p:attrName>
                                        </p:attrNameLst>
                                      </p:cBhvr>
                                      <p:tavLst>
                                        <p:tav tm="0">
                                          <p:val>
                                            <p:strVal val="#ppt_x"/>
                                          </p:val>
                                        </p:tav>
                                        <p:tav tm="100000">
                                          <p:val>
                                            <p:strVal val="#ppt_x"/>
                                          </p:val>
                                        </p:tav>
                                      </p:tavLst>
                                    </p:anim>
                                    <p:anim calcmode="lin" valueType="num">
                                      <p:cBhvr>
                                        <p:cTn id="16"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B6C488-2C9E-6C33-2254-057DD6D33673}"/>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72C02094-2E8C-40D5-D5B7-3B09236DCEE6}"/>
              </a:ext>
            </a:extLst>
          </p:cNvPr>
          <p:cNvSpPr txBox="1"/>
          <p:nvPr/>
        </p:nvSpPr>
        <p:spPr>
          <a:xfrm>
            <a:off x="1647558" y="111654"/>
            <a:ext cx="9325242" cy="10772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sz="1600" b="1" dirty="0">
                <a:latin typeface="Calisto MT" panose="02040603050505030304" pitchFamily="18" charset="0"/>
              </a:rPr>
              <a:t>SERVICIO DE CAPACITACIÓN A LA CIUDADANÍA A TRAVÉS DE LA ORGANIZACIÓN DE UN EVENTO EDUCATIVO (SIMPOSIO) DENOMINADO COCTELERIA BÁSICA CON PRODUCTOS DE LA ZONA PARA LA PARROQUIA DE WAKAMBEIS.</a:t>
            </a:r>
          </a:p>
          <a:p>
            <a:pPr algn="ctr"/>
            <a:r>
              <a:rPr lang="es-MX" sz="1600" b="1" dirty="0">
                <a:solidFill>
                  <a:srgbClr val="FF0000"/>
                </a:solidFill>
                <a:latin typeface="Arial Nova Light" panose="020B0304020202020204" pitchFamily="34" charset="0"/>
              </a:rPr>
              <a:t>Monto:            $ </a:t>
            </a:r>
            <a:r>
              <a:rPr lang="es-ES" sz="1600" b="1" dirty="0">
                <a:solidFill>
                  <a:srgbClr val="FF0000"/>
                </a:solidFill>
                <a:latin typeface="Arial Nova Light" panose="020B0304020202020204" pitchFamily="34" charset="0"/>
              </a:rPr>
              <a:t>1,200.00</a:t>
            </a:r>
            <a:endParaRPr lang="es-MX" sz="1600" b="1" dirty="0">
              <a:solidFill>
                <a:srgbClr val="FF0000"/>
              </a:solidFill>
              <a:latin typeface="Arial Nova Light" panose="020B0304020202020204" pitchFamily="34" charset="0"/>
            </a:endParaRPr>
          </a:p>
        </p:txBody>
      </p:sp>
      <p:pic>
        <p:nvPicPr>
          <p:cNvPr id="3" name="Imagen 2">
            <a:extLst>
              <a:ext uri="{FF2B5EF4-FFF2-40B4-BE49-F238E27FC236}">
                <a16:creationId xmlns:a16="http://schemas.microsoft.com/office/drawing/2014/main" id="{AFAB3A20-CF59-7305-DDBE-C77F5998E8C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724B989E-1374-461F-AFF8-073F57533F1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20730" y="111654"/>
            <a:ext cx="773771" cy="596232"/>
          </a:xfrm>
          <a:prstGeom prst="rect">
            <a:avLst/>
          </a:prstGeom>
        </p:spPr>
      </p:pic>
      <p:sp>
        <p:nvSpPr>
          <p:cNvPr id="5" name="Rectángulo 4">
            <a:extLst>
              <a:ext uri="{FF2B5EF4-FFF2-40B4-BE49-F238E27FC236}">
                <a16:creationId xmlns:a16="http://schemas.microsoft.com/office/drawing/2014/main" id="{E94AF4F4-B89B-33F3-5AD1-2412E428D00A}"/>
              </a:ext>
            </a:extLst>
          </p:cNvPr>
          <p:cNvSpPr/>
          <p:nvPr/>
        </p:nvSpPr>
        <p:spPr>
          <a:xfrm>
            <a:off x="10105382" y="6552967"/>
            <a:ext cx="2015703"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3882514C-4BBD-4370-9861-65839CFDAC9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8" name="Imagen 7">
            <a:extLst>
              <a:ext uri="{FF2B5EF4-FFF2-40B4-BE49-F238E27FC236}">
                <a16:creationId xmlns:a16="http://schemas.microsoft.com/office/drawing/2014/main" id="{17DF2A49-75E9-2378-5D17-7E0903013DCE}"/>
              </a:ext>
            </a:extLst>
          </p:cNvPr>
          <p:cNvPicPr>
            <a:picLocks noChangeAspect="1"/>
          </p:cNvPicPr>
          <p:nvPr/>
        </p:nvPicPr>
        <p:blipFill>
          <a:blip r:embed="rId7"/>
          <a:stretch>
            <a:fillRect/>
          </a:stretch>
        </p:blipFill>
        <p:spPr>
          <a:xfrm>
            <a:off x="5717547" y="1364649"/>
            <a:ext cx="1546960" cy="2750151"/>
          </a:xfrm>
          <a:prstGeom prst="rect">
            <a:avLst/>
          </a:prstGeom>
        </p:spPr>
      </p:pic>
      <p:pic>
        <p:nvPicPr>
          <p:cNvPr id="12" name="Imagen 11">
            <a:extLst>
              <a:ext uri="{FF2B5EF4-FFF2-40B4-BE49-F238E27FC236}">
                <a16:creationId xmlns:a16="http://schemas.microsoft.com/office/drawing/2014/main" id="{0BA1AE1A-C784-9097-8BA5-34B4035B89BA}"/>
              </a:ext>
            </a:extLst>
          </p:cNvPr>
          <p:cNvPicPr>
            <a:picLocks noChangeAspect="1"/>
          </p:cNvPicPr>
          <p:nvPr/>
        </p:nvPicPr>
        <p:blipFill>
          <a:blip r:embed="rId8"/>
          <a:stretch>
            <a:fillRect/>
          </a:stretch>
        </p:blipFill>
        <p:spPr>
          <a:xfrm>
            <a:off x="633837" y="1364649"/>
            <a:ext cx="4893969" cy="2750151"/>
          </a:xfrm>
          <a:prstGeom prst="rect">
            <a:avLst/>
          </a:prstGeom>
        </p:spPr>
      </p:pic>
      <p:pic>
        <p:nvPicPr>
          <p:cNvPr id="16" name="Imagen 15">
            <a:extLst>
              <a:ext uri="{FF2B5EF4-FFF2-40B4-BE49-F238E27FC236}">
                <a16:creationId xmlns:a16="http://schemas.microsoft.com/office/drawing/2014/main" id="{6F2CC2CE-CB82-8403-C67C-7E740E4568D0}"/>
              </a:ext>
            </a:extLst>
          </p:cNvPr>
          <p:cNvPicPr>
            <a:picLocks noChangeAspect="1"/>
          </p:cNvPicPr>
          <p:nvPr/>
        </p:nvPicPr>
        <p:blipFill>
          <a:blip r:embed="rId9"/>
          <a:srcRect t="15600" r="10888"/>
          <a:stretch>
            <a:fillRect/>
          </a:stretch>
        </p:blipFill>
        <p:spPr>
          <a:xfrm>
            <a:off x="633837" y="4209691"/>
            <a:ext cx="4893969" cy="2140863"/>
          </a:xfrm>
          <a:prstGeom prst="rect">
            <a:avLst/>
          </a:prstGeom>
        </p:spPr>
      </p:pic>
      <p:pic>
        <p:nvPicPr>
          <p:cNvPr id="22" name="Imagen 21">
            <a:extLst>
              <a:ext uri="{FF2B5EF4-FFF2-40B4-BE49-F238E27FC236}">
                <a16:creationId xmlns:a16="http://schemas.microsoft.com/office/drawing/2014/main" id="{BE59CEA9-30C7-9F9D-23FE-9BDF15F46695}"/>
              </a:ext>
            </a:extLst>
          </p:cNvPr>
          <p:cNvPicPr>
            <a:picLocks noChangeAspect="1"/>
          </p:cNvPicPr>
          <p:nvPr/>
        </p:nvPicPr>
        <p:blipFill>
          <a:blip r:embed="rId10"/>
          <a:stretch>
            <a:fillRect/>
          </a:stretch>
        </p:blipFill>
        <p:spPr>
          <a:xfrm>
            <a:off x="7384371" y="1360276"/>
            <a:ext cx="1795724" cy="2770546"/>
          </a:xfrm>
          <a:prstGeom prst="rect">
            <a:avLst/>
          </a:prstGeom>
        </p:spPr>
      </p:pic>
      <p:pic>
        <p:nvPicPr>
          <p:cNvPr id="24" name="Imagen 23">
            <a:extLst>
              <a:ext uri="{FF2B5EF4-FFF2-40B4-BE49-F238E27FC236}">
                <a16:creationId xmlns:a16="http://schemas.microsoft.com/office/drawing/2014/main" id="{874E946E-E1B7-111D-69E2-C208190B6F5A}"/>
              </a:ext>
            </a:extLst>
          </p:cNvPr>
          <p:cNvPicPr>
            <a:picLocks noChangeAspect="1"/>
          </p:cNvPicPr>
          <p:nvPr/>
        </p:nvPicPr>
        <p:blipFill>
          <a:blip r:embed="rId11"/>
          <a:srcRect t="22982" r="8012"/>
          <a:stretch>
            <a:fillRect/>
          </a:stretch>
        </p:blipFill>
        <p:spPr>
          <a:xfrm>
            <a:off x="10012679" y="4299376"/>
            <a:ext cx="1442100" cy="2097301"/>
          </a:xfrm>
          <a:prstGeom prst="rect">
            <a:avLst/>
          </a:prstGeom>
        </p:spPr>
      </p:pic>
      <p:pic>
        <p:nvPicPr>
          <p:cNvPr id="26" name="Imagen 25">
            <a:extLst>
              <a:ext uri="{FF2B5EF4-FFF2-40B4-BE49-F238E27FC236}">
                <a16:creationId xmlns:a16="http://schemas.microsoft.com/office/drawing/2014/main" id="{C475D84E-79FD-A0AA-6FEF-1E179BE8A105}"/>
              </a:ext>
            </a:extLst>
          </p:cNvPr>
          <p:cNvPicPr>
            <a:picLocks noChangeAspect="1"/>
          </p:cNvPicPr>
          <p:nvPr/>
        </p:nvPicPr>
        <p:blipFill>
          <a:blip r:embed="rId12"/>
          <a:srcRect t="17335"/>
          <a:stretch>
            <a:fillRect/>
          </a:stretch>
        </p:blipFill>
        <p:spPr>
          <a:xfrm>
            <a:off x="9295159" y="1364649"/>
            <a:ext cx="1925571" cy="2829800"/>
          </a:xfrm>
          <a:prstGeom prst="rect">
            <a:avLst/>
          </a:prstGeom>
        </p:spPr>
      </p:pic>
      <p:pic>
        <p:nvPicPr>
          <p:cNvPr id="28" name="Imagen 27">
            <a:extLst>
              <a:ext uri="{FF2B5EF4-FFF2-40B4-BE49-F238E27FC236}">
                <a16:creationId xmlns:a16="http://schemas.microsoft.com/office/drawing/2014/main" id="{16539F2F-6812-1685-AD95-141103C0377C}"/>
              </a:ext>
            </a:extLst>
          </p:cNvPr>
          <p:cNvPicPr>
            <a:picLocks noChangeAspect="1"/>
          </p:cNvPicPr>
          <p:nvPr/>
        </p:nvPicPr>
        <p:blipFill>
          <a:blip r:embed="rId13"/>
          <a:srcRect t="17335"/>
          <a:stretch>
            <a:fillRect/>
          </a:stretch>
        </p:blipFill>
        <p:spPr>
          <a:xfrm>
            <a:off x="8559773" y="4299376"/>
            <a:ext cx="1376809" cy="2023345"/>
          </a:xfrm>
          <a:prstGeom prst="rect">
            <a:avLst/>
          </a:prstGeom>
        </p:spPr>
      </p:pic>
      <p:pic>
        <p:nvPicPr>
          <p:cNvPr id="30" name="Imagen 29">
            <a:extLst>
              <a:ext uri="{FF2B5EF4-FFF2-40B4-BE49-F238E27FC236}">
                <a16:creationId xmlns:a16="http://schemas.microsoft.com/office/drawing/2014/main" id="{F2DD7BE5-D655-257C-6503-1A1A1CBCEB53}"/>
              </a:ext>
            </a:extLst>
          </p:cNvPr>
          <p:cNvPicPr>
            <a:picLocks noChangeAspect="1"/>
          </p:cNvPicPr>
          <p:nvPr/>
        </p:nvPicPr>
        <p:blipFill>
          <a:blip r:embed="rId14"/>
          <a:srcRect t="15614"/>
          <a:stretch>
            <a:fillRect/>
          </a:stretch>
        </p:blipFill>
        <p:spPr>
          <a:xfrm>
            <a:off x="7106866" y="4286203"/>
            <a:ext cx="1376810" cy="2064351"/>
          </a:xfrm>
          <a:prstGeom prst="rect">
            <a:avLst/>
          </a:prstGeom>
        </p:spPr>
      </p:pic>
      <p:pic>
        <p:nvPicPr>
          <p:cNvPr id="32" name="Imagen 31">
            <a:extLst>
              <a:ext uri="{FF2B5EF4-FFF2-40B4-BE49-F238E27FC236}">
                <a16:creationId xmlns:a16="http://schemas.microsoft.com/office/drawing/2014/main" id="{99E6E93E-DF02-BA07-63DD-179919224E66}"/>
              </a:ext>
            </a:extLst>
          </p:cNvPr>
          <p:cNvPicPr>
            <a:picLocks noChangeAspect="1"/>
          </p:cNvPicPr>
          <p:nvPr/>
        </p:nvPicPr>
        <p:blipFill>
          <a:blip r:embed="rId15"/>
          <a:srcRect l="6128" t="18964" r="9350" b="8176"/>
          <a:stretch>
            <a:fillRect/>
          </a:stretch>
        </p:blipFill>
        <p:spPr>
          <a:xfrm>
            <a:off x="5683707" y="4247946"/>
            <a:ext cx="1347061" cy="2064351"/>
          </a:xfrm>
          <a:prstGeom prst="rect">
            <a:avLst/>
          </a:prstGeom>
        </p:spPr>
      </p:pic>
    </p:spTree>
    <p:extLst>
      <p:ext uri="{BB962C8B-B14F-4D97-AF65-F5344CB8AC3E}">
        <p14:creationId xmlns:p14="http://schemas.microsoft.com/office/powerpoint/2010/main" val="287302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n 1" descr="chumbique 2"/>
          <p:cNvPicPr/>
          <p:nvPr/>
        </p:nvPicPr>
        <p:blipFill rotWithShape="1">
          <a:blip r:embed="rId2">
            <a:lum bright="70000" contrast="-70000"/>
            <a:extLst>
              <a:ext uri="{28A0092B-C50C-407E-A947-70E740481C1C}">
                <a14:useLocalDpi xmlns:a14="http://schemas.microsoft.com/office/drawing/2010/main" val="0"/>
              </a:ext>
            </a:extLst>
          </a:blip>
          <a:srcRect t="27100"/>
          <a:stretch/>
        </p:blipFill>
        <p:spPr bwMode="auto">
          <a:xfrm>
            <a:off x="1410443" y="2091566"/>
            <a:ext cx="9371114" cy="2396380"/>
          </a:xfrm>
          <a:prstGeom prst="rect">
            <a:avLst/>
          </a:prstGeom>
          <a:noFill/>
        </p:spPr>
      </p:pic>
      <p:graphicFrame>
        <p:nvGraphicFramePr>
          <p:cNvPr id="11" name="Gráfico 10"/>
          <p:cNvGraphicFramePr>
            <a:graphicFrameLocks/>
          </p:cNvGraphicFramePr>
          <p:nvPr>
            <p:extLst>
              <p:ext uri="{D42A27DB-BD31-4B8C-83A1-F6EECF244321}">
                <p14:modId xmlns:p14="http://schemas.microsoft.com/office/powerpoint/2010/main" val="1385403651"/>
              </p:ext>
            </p:extLst>
          </p:nvPr>
        </p:nvGraphicFramePr>
        <p:xfrm>
          <a:off x="7347354" y="2974718"/>
          <a:ext cx="4743676" cy="3883282"/>
        </p:xfrm>
        <a:graphic>
          <a:graphicData uri="http://schemas.openxmlformats.org/drawingml/2006/chart">
            <c:chart xmlns:c="http://schemas.openxmlformats.org/drawingml/2006/chart" xmlns:r="http://schemas.openxmlformats.org/officeDocument/2006/relationships" r:id="rId3"/>
          </a:graphicData>
        </a:graphic>
      </p:graphicFrame>
      <p:sp>
        <p:nvSpPr>
          <p:cNvPr id="8" name="CuadroTexto 7"/>
          <p:cNvSpPr txBox="1"/>
          <p:nvPr/>
        </p:nvSpPr>
        <p:spPr>
          <a:xfrm>
            <a:off x="1556987" y="125764"/>
            <a:ext cx="9224570"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C" sz="3200" b="1" dirty="0">
                <a:ln>
                  <a:solidFill>
                    <a:srgbClr val="002060"/>
                  </a:solidFill>
                </a:ln>
                <a:solidFill>
                  <a:srgbClr val="002060"/>
                </a:solidFill>
                <a:latin typeface="Arial Black" panose="020B0A04020102020204" pitchFamily="34" charset="0"/>
              </a:rPr>
              <a:t>INGRESOS DEL EJERCICIO FISCAL 2025</a:t>
            </a:r>
          </a:p>
        </p:txBody>
      </p:sp>
      <p:sp>
        <p:nvSpPr>
          <p:cNvPr id="3" name="CuadroTexto 2"/>
          <p:cNvSpPr txBox="1"/>
          <p:nvPr/>
        </p:nvSpPr>
        <p:spPr>
          <a:xfrm>
            <a:off x="2036857" y="4274479"/>
            <a:ext cx="8118285" cy="1077218"/>
          </a:xfrm>
          <a:prstGeom prst="rect">
            <a:avLst/>
          </a:prstGeom>
          <a:noFill/>
        </p:spPr>
        <p:txBody>
          <a:bodyPr wrap="square" rtlCol="0">
            <a:spAutoFit/>
          </a:bodyPr>
          <a:lstStyle/>
          <a:p>
            <a:pPr algn="ctr"/>
            <a:r>
              <a:rPr lang="es-MX" sz="2800" dirty="0">
                <a:latin typeface="Calisto MT" panose="02040603050505030304" pitchFamily="18" charset="0"/>
              </a:rPr>
              <a:t>Ingresos efectivos del año 2025: </a:t>
            </a:r>
            <a:r>
              <a:rPr lang="es-ES" sz="3600" b="1" dirty="0">
                <a:latin typeface="Calisto MT" panose="02040603050505030304" pitchFamily="18" charset="0"/>
              </a:rPr>
              <a:t>225,454.72</a:t>
            </a:r>
            <a:r>
              <a:rPr lang="es-MX" sz="3600" b="1" dirty="0">
                <a:latin typeface="Calisto MT" panose="02040603050505030304" pitchFamily="18" charset="0"/>
              </a:rPr>
              <a:t> </a:t>
            </a:r>
            <a:r>
              <a:rPr lang="es-MX" sz="2800" dirty="0">
                <a:latin typeface="Calisto MT" panose="02040603050505030304" pitchFamily="18" charset="0"/>
              </a:rPr>
              <a:t>el cual representa un</a:t>
            </a:r>
            <a:r>
              <a:rPr lang="es-MX" sz="2800" b="1" dirty="0">
                <a:latin typeface="Calisto MT" panose="02040603050505030304" pitchFamily="18" charset="0"/>
              </a:rPr>
              <a:t>  96.78 %</a:t>
            </a:r>
            <a:r>
              <a:rPr lang="es-MX" sz="2800" b="1" dirty="0">
                <a:solidFill>
                  <a:srgbClr val="FF0000"/>
                </a:solidFill>
                <a:latin typeface="Calisto MT" panose="02040603050505030304" pitchFamily="18" charset="0"/>
              </a:rPr>
              <a:t> </a:t>
            </a:r>
            <a:r>
              <a:rPr lang="es-MX" sz="2800" dirty="0">
                <a:latin typeface="Calisto MT" panose="02040603050505030304" pitchFamily="18" charset="0"/>
              </a:rPr>
              <a:t>del ingreso devengado.</a:t>
            </a:r>
            <a:endParaRPr lang="es-EC" sz="2800" b="1" dirty="0">
              <a:latin typeface="Calisto MT" panose="02040603050505030304" pitchFamily="18" charset="0"/>
            </a:endParaRPr>
          </a:p>
        </p:txBody>
      </p:sp>
      <p:pic>
        <p:nvPicPr>
          <p:cNvPr id="9" name="Imagen 8">
            <a:extLst>
              <a:ext uri="{FF2B5EF4-FFF2-40B4-BE49-F238E27FC236}">
                <a16:creationId xmlns:a16="http://schemas.microsoft.com/office/drawing/2014/main" id="{87B391EF-CE4C-4F3F-8554-9BFA11173E76}"/>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091412" y="125764"/>
            <a:ext cx="755459" cy="582122"/>
          </a:xfrm>
          <a:prstGeom prst="rect">
            <a:avLst/>
          </a:prstGeom>
        </p:spPr>
      </p:pic>
      <p:sp>
        <p:nvSpPr>
          <p:cNvPr id="13" name="Rectángulo 12">
            <a:extLst>
              <a:ext uri="{FF2B5EF4-FFF2-40B4-BE49-F238E27FC236}">
                <a16:creationId xmlns:a16="http://schemas.microsoft.com/office/drawing/2014/main" id="{EE530400-FE91-48F2-8C21-D9D9A11B5EC1}"/>
              </a:ext>
            </a:extLst>
          </p:cNvPr>
          <p:cNvSpPr/>
          <p:nvPr/>
        </p:nvSpPr>
        <p:spPr>
          <a:xfrm>
            <a:off x="5608856" y="6604267"/>
            <a:ext cx="2137041"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graphicFrame>
        <p:nvGraphicFramePr>
          <p:cNvPr id="5" name="Tabla 6">
            <a:extLst>
              <a:ext uri="{FF2B5EF4-FFF2-40B4-BE49-F238E27FC236}">
                <a16:creationId xmlns:a16="http://schemas.microsoft.com/office/drawing/2014/main" id="{AF37D66C-92CD-2663-D267-C3E2C8D0DECD}"/>
              </a:ext>
            </a:extLst>
          </p:cNvPr>
          <p:cNvGraphicFramePr>
            <a:graphicFrameLocks noGrp="1"/>
          </p:cNvGraphicFramePr>
          <p:nvPr>
            <p:extLst>
              <p:ext uri="{D42A27DB-BD31-4B8C-83A1-F6EECF244321}">
                <p14:modId xmlns:p14="http://schemas.microsoft.com/office/powerpoint/2010/main" val="4109681197"/>
              </p:ext>
            </p:extLst>
          </p:nvPr>
        </p:nvGraphicFramePr>
        <p:xfrm>
          <a:off x="1369073" y="1506303"/>
          <a:ext cx="9453854" cy="2594392"/>
        </p:xfrm>
        <a:graphic>
          <a:graphicData uri="http://schemas.openxmlformats.org/drawingml/2006/table">
            <a:tbl>
              <a:tblPr firstRow="1" bandRow="1">
                <a:tableStyleId>{93296810-A885-4BE3-A3E7-6D5BEEA58F35}</a:tableStyleId>
              </a:tblPr>
              <a:tblGrid>
                <a:gridCol w="3630570">
                  <a:extLst>
                    <a:ext uri="{9D8B030D-6E8A-4147-A177-3AD203B41FA5}">
                      <a16:colId xmlns:a16="http://schemas.microsoft.com/office/drawing/2014/main" val="1978335474"/>
                    </a:ext>
                  </a:extLst>
                </a:gridCol>
                <a:gridCol w="2176673">
                  <a:extLst>
                    <a:ext uri="{9D8B030D-6E8A-4147-A177-3AD203B41FA5}">
                      <a16:colId xmlns:a16="http://schemas.microsoft.com/office/drawing/2014/main" val="2980773174"/>
                    </a:ext>
                  </a:extLst>
                </a:gridCol>
                <a:gridCol w="1796715">
                  <a:extLst>
                    <a:ext uri="{9D8B030D-6E8A-4147-A177-3AD203B41FA5}">
                      <a16:colId xmlns:a16="http://schemas.microsoft.com/office/drawing/2014/main" val="2893563627"/>
                    </a:ext>
                  </a:extLst>
                </a:gridCol>
                <a:gridCol w="1849896">
                  <a:extLst>
                    <a:ext uri="{9D8B030D-6E8A-4147-A177-3AD203B41FA5}">
                      <a16:colId xmlns:a16="http://schemas.microsoft.com/office/drawing/2014/main" val="3973907257"/>
                    </a:ext>
                  </a:extLst>
                </a:gridCol>
              </a:tblGrid>
              <a:tr h="359310">
                <a:tc>
                  <a:txBody>
                    <a:bodyPr/>
                    <a:lstStyle/>
                    <a:p>
                      <a:r>
                        <a:rPr lang="es-EC" dirty="0">
                          <a:solidFill>
                            <a:schemeClr val="tx1"/>
                          </a:solidFill>
                        </a:rPr>
                        <a:t>PARTIDA</a:t>
                      </a:r>
                    </a:p>
                  </a:txBody>
                  <a:tcPr/>
                </a:tc>
                <a:tc>
                  <a:txBody>
                    <a:bodyPr/>
                    <a:lstStyle/>
                    <a:p>
                      <a:r>
                        <a:rPr lang="es-EC" dirty="0">
                          <a:solidFill>
                            <a:schemeClr val="tx1"/>
                          </a:solidFill>
                        </a:rPr>
                        <a:t>PRESUPUESTADO</a:t>
                      </a:r>
                    </a:p>
                  </a:txBody>
                  <a:tcPr/>
                </a:tc>
                <a:tc>
                  <a:txBody>
                    <a:bodyPr/>
                    <a:lstStyle/>
                    <a:p>
                      <a:r>
                        <a:rPr lang="es-EC" dirty="0">
                          <a:solidFill>
                            <a:schemeClr val="tx1"/>
                          </a:solidFill>
                        </a:rPr>
                        <a:t>RECAUDADO</a:t>
                      </a:r>
                    </a:p>
                  </a:txBody>
                  <a:tcPr/>
                </a:tc>
                <a:tc>
                  <a:txBody>
                    <a:bodyPr/>
                    <a:lstStyle/>
                    <a:p>
                      <a:r>
                        <a:rPr lang="es-EC" dirty="0">
                          <a:solidFill>
                            <a:schemeClr val="tx1"/>
                          </a:solidFill>
                        </a:rPr>
                        <a:t>DEVENGADO</a:t>
                      </a:r>
                    </a:p>
                  </a:txBody>
                  <a:tcPr/>
                </a:tc>
                <a:extLst>
                  <a:ext uri="{0D108BD9-81ED-4DB2-BD59-A6C34878D82A}">
                    <a16:rowId xmlns:a16="http://schemas.microsoft.com/office/drawing/2014/main" val="2620646074"/>
                  </a:ext>
                </a:extLst>
              </a:tr>
              <a:tr h="359310">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800" b="1" spc="-50" dirty="0"/>
                        <a:t>Ministerio</a:t>
                      </a:r>
                      <a:r>
                        <a:rPr lang="es-ES" sz="1800" b="1" spc="-80" dirty="0"/>
                        <a:t> </a:t>
                      </a:r>
                      <a:r>
                        <a:rPr lang="es-ES" sz="1800" b="1" spc="-110" dirty="0"/>
                        <a:t>de</a:t>
                      </a:r>
                      <a:r>
                        <a:rPr lang="es-ES" sz="1800" b="1" spc="-50" dirty="0"/>
                        <a:t> </a:t>
                      </a:r>
                      <a:r>
                        <a:rPr lang="es-ES" sz="1800" b="1" spc="-100" dirty="0"/>
                        <a:t>Finanzas</a:t>
                      </a:r>
                      <a:endParaRPr lang="es-EC" b="1" dirty="0"/>
                    </a:p>
                  </a:txBody>
                  <a:tcPr/>
                </a:tc>
                <a:tc>
                  <a:txBody>
                    <a:bodyPr/>
                    <a:lstStyle/>
                    <a:p>
                      <a:pPr algn="r"/>
                      <a:r>
                        <a:rPr lang="es-EC" dirty="0"/>
                        <a:t>84,770.87</a:t>
                      </a:r>
                    </a:p>
                  </a:txBody>
                  <a:tcPr/>
                </a:tc>
                <a:tc>
                  <a:txBody>
                    <a:bodyPr/>
                    <a:lstStyle/>
                    <a:p>
                      <a:pPr algn="r"/>
                      <a:r>
                        <a:rPr lang="es-ES" dirty="0"/>
                        <a:t>88,210.14</a:t>
                      </a:r>
                      <a:endParaRPr lang="es-EC" dirty="0"/>
                    </a:p>
                  </a:txBody>
                  <a:tcPr/>
                </a:tc>
                <a:tc>
                  <a:txBody>
                    <a:bodyPr/>
                    <a:lstStyle/>
                    <a:p>
                      <a:pPr algn="r"/>
                      <a:r>
                        <a:rPr lang="es-EC" dirty="0"/>
                        <a:t>95,706.60</a:t>
                      </a:r>
                    </a:p>
                  </a:txBody>
                  <a:tcPr/>
                </a:tc>
                <a:extLst>
                  <a:ext uri="{0D108BD9-81ED-4DB2-BD59-A6C34878D82A}">
                    <a16:rowId xmlns:a16="http://schemas.microsoft.com/office/drawing/2014/main" val="3380645669"/>
                  </a:ext>
                </a:extLst>
              </a:tr>
              <a:tr h="612845">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C" sz="1600" b="1" dirty="0"/>
                        <a:t>Secretaria De Circunscripción Técnica Amazónica (SCTA)</a:t>
                      </a:r>
                    </a:p>
                  </a:txBody>
                  <a:tcPr/>
                </a:tc>
                <a:tc>
                  <a:txBody>
                    <a:bodyPr/>
                    <a:lstStyle/>
                    <a:p>
                      <a:pPr algn="r"/>
                      <a:r>
                        <a:rPr lang="es-EC" dirty="0"/>
                        <a:t>72,000.00</a:t>
                      </a:r>
                    </a:p>
                  </a:txBody>
                  <a:tcPr/>
                </a:tc>
                <a:tc>
                  <a:txBody>
                    <a:bodyPr/>
                    <a:lstStyle/>
                    <a:p>
                      <a:pPr algn="r"/>
                      <a:r>
                        <a:rPr lang="es-EC" dirty="0"/>
                        <a:t>80,217.06</a:t>
                      </a:r>
                    </a:p>
                  </a:txBody>
                  <a:tcPr/>
                </a:tc>
                <a:tc>
                  <a:txBody>
                    <a:bodyPr/>
                    <a:lstStyle/>
                    <a:p>
                      <a:pPr algn="r"/>
                      <a:r>
                        <a:rPr lang="es-EC" dirty="0"/>
                        <a:t>80,217.06</a:t>
                      </a:r>
                    </a:p>
                  </a:txBody>
                  <a:tcPr/>
                </a:tc>
                <a:extLst>
                  <a:ext uri="{0D108BD9-81ED-4DB2-BD59-A6C34878D82A}">
                    <a16:rowId xmlns:a16="http://schemas.microsoft.com/office/drawing/2014/main" val="1984537879"/>
                  </a:ext>
                </a:extLst>
              </a:tr>
              <a:tr h="427067">
                <a:tc>
                  <a:txBody>
                    <a:bodyPr/>
                    <a:lstStyle/>
                    <a:p>
                      <a:pPr marL="0" marR="0" lvl="0" indent="0" defTabSz="914400" eaLnBrk="1" fontAlgn="auto" latinLnBrk="0" hangingPunct="1">
                        <a:lnSpc>
                          <a:spcPct val="100000"/>
                        </a:lnSpc>
                        <a:spcBef>
                          <a:spcPts val="0"/>
                        </a:spcBef>
                        <a:spcAft>
                          <a:spcPts val="0"/>
                        </a:spcAft>
                        <a:buClrTx/>
                        <a:buSzTx/>
                        <a:buFontTx/>
                        <a:buNone/>
                        <a:tabLst/>
                        <a:defRPr/>
                      </a:pPr>
                      <a:r>
                        <a:rPr lang="es-ES" sz="1600" b="1" dirty="0"/>
                        <a:t>MIES (Adulto Mayor)</a:t>
                      </a:r>
                      <a:endParaRPr lang="es-EC" sz="1600" b="1" dirty="0"/>
                    </a:p>
                  </a:txBody>
                  <a:tcPr/>
                </a:tc>
                <a:tc>
                  <a:txBody>
                    <a:bodyPr/>
                    <a:lstStyle/>
                    <a:p>
                      <a:pPr algn="r"/>
                      <a:r>
                        <a:rPr lang="es-ES" dirty="0"/>
                        <a:t>13,000.00</a:t>
                      </a:r>
                      <a:endParaRPr lang="es-EC" dirty="0"/>
                    </a:p>
                  </a:txBody>
                  <a:tcPr/>
                </a:tc>
                <a:tc>
                  <a:txBody>
                    <a:bodyPr/>
                    <a:lstStyle/>
                    <a:p>
                      <a:pPr algn="r"/>
                      <a:r>
                        <a:rPr lang="es-ES" dirty="0"/>
                        <a:t>13,044.74</a:t>
                      </a:r>
                      <a:endParaRPr lang="es-EC" dirty="0"/>
                    </a:p>
                  </a:txBody>
                  <a:tcPr/>
                </a:tc>
                <a:tc>
                  <a:txBody>
                    <a:bodyPr/>
                    <a:lstStyle/>
                    <a:p>
                      <a:pPr algn="r"/>
                      <a:r>
                        <a:rPr lang="es-ES" dirty="0"/>
                        <a:t>13,044.74</a:t>
                      </a:r>
                      <a:endParaRPr lang="es-EC" dirty="0"/>
                    </a:p>
                  </a:txBody>
                  <a:tcPr/>
                </a:tc>
                <a:extLst>
                  <a:ext uri="{0D108BD9-81ED-4DB2-BD59-A6C34878D82A}">
                    <a16:rowId xmlns:a16="http://schemas.microsoft.com/office/drawing/2014/main" val="1597257146"/>
                  </a:ext>
                </a:extLst>
              </a:tr>
              <a:tr h="359310">
                <a:tc>
                  <a:txBody>
                    <a:bodyPr/>
                    <a:lstStyle/>
                    <a:p>
                      <a:r>
                        <a:rPr lang="es-EC" b="1" dirty="0"/>
                        <a:t>Aporte según Ley 047</a:t>
                      </a:r>
                    </a:p>
                  </a:txBody>
                  <a:tcPr/>
                </a:tc>
                <a:tc>
                  <a:txBody>
                    <a:bodyPr/>
                    <a:lstStyle/>
                    <a:p>
                      <a:pPr algn="r"/>
                      <a:r>
                        <a:rPr lang="es-ES" dirty="0"/>
                        <a:t>21,969.77</a:t>
                      </a:r>
                      <a:endParaRPr lang="es-EC" dirty="0"/>
                    </a:p>
                  </a:txBody>
                  <a:tcPr/>
                </a:tc>
                <a:tc>
                  <a:txBody>
                    <a:bodyPr/>
                    <a:lstStyle/>
                    <a:p>
                      <a:pPr algn="r"/>
                      <a:r>
                        <a:rPr lang="es-EC" dirty="0"/>
                        <a:t>43,982.78</a:t>
                      </a:r>
                    </a:p>
                  </a:txBody>
                  <a:tcPr/>
                </a:tc>
                <a:tc>
                  <a:txBody>
                    <a:bodyPr/>
                    <a:lstStyle/>
                    <a:p>
                      <a:pPr algn="r"/>
                      <a:r>
                        <a:rPr lang="es-EC" dirty="0"/>
                        <a:t>43,982.78</a:t>
                      </a:r>
                    </a:p>
                  </a:txBody>
                  <a:tcPr/>
                </a:tc>
                <a:extLst>
                  <a:ext uri="{0D108BD9-81ED-4DB2-BD59-A6C34878D82A}">
                    <a16:rowId xmlns:a16="http://schemas.microsoft.com/office/drawing/2014/main" val="523307828"/>
                  </a:ext>
                </a:extLst>
              </a:tr>
              <a:tr h="437749">
                <a:tc>
                  <a:txBody>
                    <a:bodyPr/>
                    <a:lstStyle/>
                    <a:p>
                      <a:r>
                        <a:rPr lang="es-EC" b="1" dirty="0"/>
                        <a:t>Total:</a:t>
                      </a:r>
                    </a:p>
                  </a:txBody>
                  <a:tcPr/>
                </a:tc>
                <a:tc>
                  <a:txBody>
                    <a:bodyPr/>
                    <a:lstStyle/>
                    <a:p>
                      <a:pPr algn="r"/>
                      <a:r>
                        <a:rPr lang="es-EC" sz="2400" b="1" dirty="0"/>
                        <a:t>191,740.64</a:t>
                      </a:r>
                    </a:p>
                  </a:txBody>
                  <a:tcPr/>
                </a:tc>
                <a:tc>
                  <a:txBody>
                    <a:bodyPr/>
                    <a:lstStyle/>
                    <a:p>
                      <a:pPr algn="r"/>
                      <a:r>
                        <a:rPr lang="es-EC" sz="2400" b="1" dirty="0">
                          <a:solidFill>
                            <a:schemeClr val="tx1"/>
                          </a:solidFill>
                        </a:rPr>
                        <a:t>225,454.72</a:t>
                      </a:r>
                    </a:p>
                  </a:txBody>
                  <a:tcPr/>
                </a:tc>
                <a:tc>
                  <a:txBody>
                    <a:bodyPr/>
                    <a:lstStyle/>
                    <a:p>
                      <a:pPr algn="r"/>
                      <a:r>
                        <a:rPr lang="es-ES" sz="2400" b="1" dirty="0">
                          <a:solidFill>
                            <a:schemeClr val="tx1"/>
                          </a:solidFill>
                        </a:rPr>
                        <a:t>232,951.18</a:t>
                      </a:r>
                      <a:endParaRPr lang="es-EC" sz="2400" b="1" dirty="0">
                        <a:solidFill>
                          <a:schemeClr val="tx1"/>
                        </a:solidFill>
                      </a:endParaRPr>
                    </a:p>
                  </a:txBody>
                  <a:tcPr/>
                </a:tc>
                <a:extLst>
                  <a:ext uri="{0D108BD9-81ED-4DB2-BD59-A6C34878D82A}">
                    <a16:rowId xmlns:a16="http://schemas.microsoft.com/office/drawing/2014/main" val="927310878"/>
                  </a:ext>
                </a:extLst>
              </a:tr>
            </a:tbl>
          </a:graphicData>
        </a:graphic>
      </p:graphicFrame>
      <p:pic>
        <p:nvPicPr>
          <p:cNvPr id="10" name="Imagen 9">
            <a:extLst>
              <a:ext uri="{FF2B5EF4-FFF2-40B4-BE49-F238E27FC236}">
                <a16:creationId xmlns:a16="http://schemas.microsoft.com/office/drawing/2014/main" id="{CF7A829B-1CBA-A3D0-A88D-04FA158468D0}"/>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921749" y="6001465"/>
            <a:ext cx="1511253" cy="511368"/>
          </a:xfrm>
          <a:prstGeom prst="rect">
            <a:avLst/>
          </a:prstGeom>
          <a:noFill/>
          <a:ln>
            <a:noFill/>
          </a:ln>
        </p:spPr>
      </p:pic>
      <p:pic>
        <p:nvPicPr>
          <p:cNvPr id="15" name="Imagen 14">
            <a:extLst>
              <a:ext uri="{FF2B5EF4-FFF2-40B4-BE49-F238E27FC236}">
                <a16:creationId xmlns:a16="http://schemas.microsoft.com/office/drawing/2014/main" id="{C087F582-CE3F-6DEC-F5DA-1E4628F7561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245146334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afterEffect">
                                  <p:stCondLst>
                                    <p:cond delay="50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2000" fill="hold"/>
                                        <p:tgtEl>
                                          <p:spTgt spid="11"/>
                                        </p:tgtEl>
                                        <p:attrNameLst>
                                          <p:attrName>ppt_x</p:attrName>
                                        </p:attrNameLst>
                                      </p:cBhvr>
                                      <p:tavLst>
                                        <p:tav tm="0">
                                          <p:val>
                                            <p:strVal val="1+#ppt_w/2"/>
                                          </p:val>
                                        </p:tav>
                                        <p:tav tm="100000">
                                          <p:val>
                                            <p:strVal val="#ppt_x"/>
                                          </p:val>
                                        </p:tav>
                                      </p:tavLst>
                                    </p:anim>
                                    <p:anim calcmode="lin" valueType="num">
                                      <p:cBhvr additive="base">
                                        <p:cTn id="16" dur="2000" fill="hold"/>
                                        <p:tgtEl>
                                          <p:spTgt spid="1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P spid="8" grpId="0" animBg="1"/>
      <p:bldP spid="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510E38-F23B-CB95-C0E1-57403F8AB7C3}"/>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6FFB6A0E-9DDF-D362-2672-A58EF554EEF2}"/>
              </a:ext>
            </a:extLst>
          </p:cNvPr>
          <p:cNvSpPr txBox="1"/>
          <p:nvPr/>
        </p:nvSpPr>
        <p:spPr>
          <a:xfrm>
            <a:off x="1647558" y="111654"/>
            <a:ext cx="9325242"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sz="1600" b="1" dirty="0">
                <a:latin typeface="Calisto MT" panose="02040603050505030304" pitchFamily="18" charset="0"/>
              </a:rPr>
              <a:t>CAMPEONATO COPA RIO ZAMORA 2025 DE LA PARROQUIA SAN JACINTO DE WAKAMBEIS COMUNIDAD SAN MARCOS</a:t>
            </a:r>
          </a:p>
          <a:p>
            <a:pPr algn="ctr"/>
            <a:r>
              <a:rPr lang="es-MX" sz="1600" b="1" dirty="0">
                <a:solidFill>
                  <a:srgbClr val="FF0000"/>
                </a:solidFill>
                <a:latin typeface="Arial Nova Light" panose="020B0304020202020204" pitchFamily="34" charset="0"/>
              </a:rPr>
              <a:t>Monto:            $ </a:t>
            </a:r>
            <a:r>
              <a:rPr lang="es-ES" sz="1600" b="1" dirty="0">
                <a:solidFill>
                  <a:srgbClr val="FF0000"/>
                </a:solidFill>
                <a:latin typeface="Arial Nova Light" panose="020B0304020202020204" pitchFamily="34" charset="0"/>
              </a:rPr>
              <a:t>2,800</a:t>
            </a:r>
            <a:r>
              <a:rPr lang="es-MX" sz="1600" b="1" dirty="0">
                <a:solidFill>
                  <a:srgbClr val="FF0000"/>
                </a:solidFill>
                <a:latin typeface="Arial Nova Light" panose="020B0304020202020204" pitchFamily="34" charset="0"/>
              </a:rPr>
              <a:t>.00</a:t>
            </a:r>
            <a:endParaRPr lang="es-ES" sz="1600" b="1" dirty="0">
              <a:solidFill>
                <a:srgbClr val="FF0000"/>
              </a:solidFill>
              <a:latin typeface="Arial Nova Light" panose="020B0304020202020204" pitchFamily="34" charset="0"/>
            </a:endParaRPr>
          </a:p>
        </p:txBody>
      </p:sp>
      <p:pic>
        <p:nvPicPr>
          <p:cNvPr id="3" name="Imagen 2">
            <a:extLst>
              <a:ext uri="{FF2B5EF4-FFF2-40B4-BE49-F238E27FC236}">
                <a16:creationId xmlns:a16="http://schemas.microsoft.com/office/drawing/2014/main" id="{A0DC6503-6DAF-7841-2BDD-EF9311173BF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19FAB729-F410-7B24-C10D-7189135ACA4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20730" y="111654"/>
            <a:ext cx="773771" cy="596232"/>
          </a:xfrm>
          <a:prstGeom prst="rect">
            <a:avLst/>
          </a:prstGeom>
        </p:spPr>
      </p:pic>
      <p:sp>
        <p:nvSpPr>
          <p:cNvPr id="5" name="Rectángulo 4">
            <a:extLst>
              <a:ext uri="{FF2B5EF4-FFF2-40B4-BE49-F238E27FC236}">
                <a16:creationId xmlns:a16="http://schemas.microsoft.com/office/drawing/2014/main" id="{F58FCBA7-8A97-3E9B-DA43-D6EED4944FAD}"/>
              </a:ext>
            </a:extLst>
          </p:cNvPr>
          <p:cNvSpPr/>
          <p:nvPr/>
        </p:nvSpPr>
        <p:spPr>
          <a:xfrm>
            <a:off x="10105382" y="6552967"/>
            <a:ext cx="2015703"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616D014F-BDA4-191A-72A1-8F7440BF4305}"/>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9" name="Imagen 8">
            <a:extLst>
              <a:ext uri="{FF2B5EF4-FFF2-40B4-BE49-F238E27FC236}">
                <a16:creationId xmlns:a16="http://schemas.microsoft.com/office/drawing/2014/main" id="{9CD0F24A-75F4-EA44-9532-1F3C6BEB53B6}"/>
              </a:ext>
            </a:extLst>
          </p:cNvPr>
          <p:cNvPicPr>
            <a:picLocks noChangeAspect="1"/>
          </p:cNvPicPr>
          <p:nvPr/>
        </p:nvPicPr>
        <p:blipFill>
          <a:blip r:embed="rId7"/>
          <a:stretch>
            <a:fillRect/>
          </a:stretch>
        </p:blipFill>
        <p:spPr>
          <a:xfrm>
            <a:off x="930670" y="1254228"/>
            <a:ext cx="4354159" cy="5428281"/>
          </a:xfrm>
          <a:prstGeom prst="rect">
            <a:avLst/>
          </a:prstGeom>
        </p:spPr>
      </p:pic>
      <p:pic>
        <p:nvPicPr>
          <p:cNvPr id="11" name="Imagen 10">
            <a:extLst>
              <a:ext uri="{FF2B5EF4-FFF2-40B4-BE49-F238E27FC236}">
                <a16:creationId xmlns:a16="http://schemas.microsoft.com/office/drawing/2014/main" id="{59BFFA08-45DE-D773-B36A-BB6A8885E6D0}"/>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767643" y="1254227"/>
            <a:ext cx="3972560" cy="5298739"/>
          </a:xfrm>
          <a:prstGeom prst="rect">
            <a:avLst/>
          </a:prstGeom>
          <a:noFill/>
          <a:ln>
            <a:noFill/>
          </a:ln>
        </p:spPr>
      </p:pic>
      <p:pic>
        <p:nvPicPr>
          <p:cNvPr id="13" name="Imagen 12">
            <a:extLst>
              <a:ext uri="{FF2B5EF4-FFF2-40B4-BE49-F238E27FC236}">
                <a16:creationId xmlns:a16="http://schemas.microsoft.com/office/drawing/2014/main" id="{49F84CE6-56C9-4F84-7162-A34AC14870C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430163" y="3748534"/>
            <a:ext cx="2106710" cy="2809098"/>
          </a:xfrm>
          <a:prstGeom prst="rect">
            <a:avLst/>
          </a:prstGeom>
          <a:noFill/>
          <a:ln>
            <a:noFill/>
          </a:ln>
        </p:spPr>
      </p:pic>
      <p:pic>
        <p:nvPicPr>
          <p:cNvPr id="14" name="Imagen 13">
            <a:extLst>
              <a:ext uri="{FF2B5EF4-FFF2-40B4-BE49-F238E27FC236}">
                <a16:creationId xmlns:a16="http://schemas.microsoft.com/office/drawing/2014/main" id="{45D1468E-8463-73CD-7B47-BBBEB0A79913}"/>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b="15336"/>
          <a:stretch/>
        </p:blipFill>
        <p:spPr bwMode="auto">
          <a:xfrm>
            <a:off x="5385490" y="1254228"/>
            <a:ext cx="2151383" cy="242894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593454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6D278F-5312-3DA2-8F03-ADE611DD7FDF}"/>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CB37E100-FE5B-4444-B6A1-C26562A866C1}"/>
              </a:ext>
            </a:extLst>
          </p:cNvPr>
          <p:cNvSpPr txBox="1"/>
          <p:nvPr/>
        </p:nvSpPr>
        <p:spPr>
          <a:xfrm>
            <a:off x="1647558" y="111654"/>
            <a:ext cx="9325242"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just"/>
            <a:r>
              <a:rPr lang="es-ES" sz="1600" b="1" dirty="0">
                <a:latin typeface="Calisto MT" panose="02040603050505030304" pitchFamily="18" charset="0"/>
              </a:rPr>
              <a:t>CAMPEONATO DE INDOR Y ECUAVOLEY 2025 DE LA PARROQUIA SAN JACINTO DE WAKAMBEIS</a:t>
            </a:r>
          </a:p>
          <a:p>
            <a:pPr algn="ctr"/>
            <a:r>
              <a:rPr lang="es-MX" sz="1600" b="1" dirty="0">
                <a:solidFill>
                  <a:srgbClr val="FF0000"/>
                </a:solidFill>
                <a:latin typeface="Arial Nova Light" panose="020B0304020202020204" pitchFamily="34" charset="0"/>
              </a:rPr>
              <a:t>Monto:            $ </a:t>
            </a:r>
            <a:r>
              <a:rPr lang="es-ES" sz="1600" b="1" dirty="0">
                <a:solidFill>
                  <a:srgbClr val="FF0000"/>
                </a:solidFill>
                <a:latin typeface="Arial Nova Light" panose="020B0304020202020204" pitchFamily="34" charset="0"/>
              </a:rPr>
              <a:t>3,800</a:t>
            </a:r>
            <a:r>
              <a:rPr lang="es-MX" sz="1600" b="1" dirty="0">
                <a:solidFill>
                  <a:srgbClr val="FF0000"/>
                </a:solidFill>
                <a:latin typeface="Arial Nova Light" panose="020B0304020202020204" pitchFamily="34" charset="0"/>
              </a:rPr>
              <a:t>.00</a:t>
            </a:r>
            <a:endParaRPr lang="es-ES" sz="1600" b="1" dirty="0">
              <a:solidFill>
                <a:srgbClr val="FF0000"/>
              </a:solidFill>
              <a:latin typeface="Arial Nova Light" panose="020B0304020202020204" pitchFamily="34" charset="0"/>
            </a:endParaRPr>
          </a:p>
        </p:txBody>
      </p:sp>
      <p:pic>
        <p:nvPicPr>
          <p:cNvPr id="3" name="Imagen 2">
            <a:extLst>
              <a:ext uri="{FF2B5EF4-FFF2-40B4-BE49-F238E27FC236}">
                <a16:creationId xmlns:a16="http://schemas.microsoft.com/office/drawing/2014/main" id="{C82B86CE-3739-E2D2-3C85-8CB6C286196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6081C808-CE4D-2FF2-E226-F05CA1C2153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20730" y="111654"/>
            <a:ext cx="773771" cy="596232"/>
          </a:xfrm>
          <a:prstGeom prst="rect">
            <a:avLst/>
          </a:prstGeom>
        </p:spPr>
      </p:pic>
      <p:sp>
        <p:nvSpPr>
          <p:cNvPr id="5" name="Rectángulo 4">
            <a:extLst>
              <a:ext uri="{FF2B5EF4-FFF2-40B4-BE49-F238E27FC236}">
                <a16:creationId xmlns:a16="http://schemas.microsoft.com/office/drawing/2014/main" id="{19B02D3C-68E8-229C-4388-A6F71FA06B41}"/>
              </a:ext>
            </a:extLst>
          </p:cNvPr>
          <p:cNvSpPr/>
          <p:nvPr/>
        </p:nvSpPr>
        <p:spPr>
          <a:xfrm>
            <a:off x="10105382" y="6552967"/>
            <a:ext cx="2015703"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E4CE7E1C-EDB3-E638-D02C-0D4A858089D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8" name="Imagen 7">
            <a:extLst>
              <a:ext uri="{FF2B5EF4-FFF2-40B4-BE49-F238E27FC236}">
                <a16:creationId xmlns:a16="http://schemas.microsoft.com/office/drawing/2014/main" id="{983AA538-D67E-C17F-8864-313C3A4E42CD}"/>
              </a:ext>
            </a:extLst>
          </p:cNvPr>
          <p:cNvPicPr>
            <a:picLocks noChangeAspect="1"/>
          </p:cNvPicPr>
          <p:nvPr/>
        </p:nvPicPr>
        <p:blipFill>
          <a:blip r:embed="rId7"/>
          <a:stretch>
            <a:fillRect/>
          </a:stretch>
        </p:blipFill>
        <p:spPr>
          <a:xfrm>
            <a:off x="7332453" y="1274618"/>
            <a:ext cx="3595274" cy="5022664"/>
          </a:xfrm>
          <a:prstGeom prst="rect">
            <a:avLst/>
          </a:prstGeom>
        </p:spPr>
      </p:pic>
      <p:pic>
        <p:nvPicPr>
          <p:cNvPr id="12" name="Imagen 11">
            <a:extLst>
              <a:ext uri="{FF2B5EF4-FFF2-40B4-BE49-F238E27FC236}">
                <a16:creationId xmlns:a16="http://schemas.microsoft.com/office/drawing/2014/main" id="{18E52FBC-D090-E036-4ED8-CAC47E214AED}"/>
              </a:ext>
            </a:extLst>
          </p:cNvPr>
          <p:cNvPicPr>
            <a:picLocks noChangeAspect="1"/>
          </p:cNvPicPr>
          <p:nvPr/>
        </p:nvPicPr>
        <p:blipFill>
          <a:blip r:embed="rId8"/>
          <a:stretch>
            <a:fillRect/>
          </a:stretch>
        </p:blipFill>
        <p:spPr>
          <a:xfrm>
            <a:off x="408781" y="1274619"/>
            <a:ext cx="6753119" cy="5022664"/>
          </a:xfrm>
          <a:prstGeom prst="rect">
            <a:avLst/>
          </a:prstGeom>
        </p:spPr>
      </p:pic>
    </p:spTree>
    <p:extLst>
      <p:ext uri="{BB962C8B-B14F-4D97-AF65-F5344CB8AC3E}">
        <p14:creationId xmlns:p14="http://schemas.microsoft.com/office/powerpoint/2010/main" val="3277283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F3D8C-6072-B7F8-6412-D062EED969CC}"/>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DFBF9A69-A4E2-F2E1-1FEA-9C344C35C6C1}"/>
              </a:ext>
            </a:extLst>
          </p:cNvPr>
          <p:cNvSpPr txBox="1"/>
          <p:nvPr/>
        </p:nvSpPr>
        <p:spPr>
          <a:xfrm>
            <a:off x="1740220" y="1647249"/>
            <a:ext cx="9534243"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APOYO EN EL AMBITO GANADERO</a:t>
            </a:r>
          </a:p>
        </p:txBody>
      </p:sp>
      <p:pic>
        <p:nvPicPr>
          <p:cNvPr id="3" name="Imagen 2">
            <a:extLst>
              <a:ext uri="{FF2B5EF4-FFF2-40B4-BE49-F238E27FC236}">
                <a16:creationId xmlns:a16="http://schemas.microsoft.com/office/drawing/2014/main" id="{E9B83DD2-4DFD-4DBC-9004-44C61DB33B21}"/>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751714" y="5865963"/>
            <a:ext cx="1511253" cy="511368"/>
          </a:xfrm>
          <a:prstGeom prst="rect">
            <a:avLst/>
          </a:prstGeom>
          <a:noFill/>
          <a:ln>
            <a:noFill/>
          </a:ln>
        </p:spPr>
      </p:pic>
      <p:pic>
        <p:nvPicPr>
          <p:cNvPr id="4" name="Imagen 3">
            <a:extLst>
              <a:ext uri="{FF2B5EF4-FFF2-40B4-BE49-F238E27FC236}">
                <a16:creationId xmlns:a16="http://schemas.microsoft.com/office/drawing/2014/main" id="{097B7EAA-DF39-F827-4C16-8FCE7DFBFE4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74463" y="28795"/>
            <a:ext cx="881303" cy="679091"/>
          </a:xfrm>
          <a:prstGeom prst="rect">
            <a:avLst/>
          </a:prstGeom>
        </p:spPr>
      </p:pic>
      <p:sp>
        <p:nvSpPr>
          <p:cNvPr id="5" name="Rectángulo 4">
            <a:extLst>
              <a:ext uri="{FF2B5EF4-FFF2-40B4-BE49-F238E27FC236}">
                <a16:creationId xmlns:a16="http://schemas.microsoft.com/office/drawing/2014/main" id="{A68E00DC-84D4-76C3-317D-B6C6CC2EB808}"/>
              </a:ext>
            </a:extLst>
          </p:cNvPr>
          <p:cNvSpPr/>
          <p:nvPr/>
        </p:nvSpPr>
        <p:spPr>
          <a:xfrm>
            <a:off x="5400625" y="6453136"/>
            <a:ext cx="2213430"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B4D7CE37-CB7F-3150-8D17-C9C20A9D019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E692A398-E45F-A337-699B-E101DCC68776}"/>
              </a:ext>
            </a:extLst>
          </p:cNvPr>
          <p:cNvSpPr txBox="1"/>
          <p:nvPr/>
        </p:nvSpPr>
        <p:spPr>
          <a:xfrm>
            <a:off x="1740220" y="3753232"/>
            <a:ext cx="9534243"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s-ES" sz="5400" b="1" dirty="0">
                <a:ln w="9525">
                  <a:solidFill>
                    <a:prstClr val="white"/>
                  </a:solidFill>
                  <a:prstDash val="solid"/>
                </a:ln>
                <a:solidFill>
                  <a:schemeClr val="accent6">
                    <a:lumMod val="50000"/>
                  </a:schemeClr>
                </a:solidFill>
                <a:effectLst>
                  <a:outerShdw blurRad="12700" dist="38100" dir="2700000" algn="tl" rotWithShape="0">
                    <a:prstClr val="white">
                      <a:lumMod val="50000"/>
                    </a:prstClr>
                  </a:outerShdw>
                </a:effectLst>
                <a:latin typeface="Arial Black" panose="020B0A04020102020204" pitchFamily="34" charset="0"/>
              </a:rPr>
              <a:t>Monto total: $ 11,276.62</a:t>
            </a:r>
            <a:endParaRPr lang="es-US" sz="80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endParaRPr>
          </a:p>
          <a:p>
            <a:pPr algn="ctr"/>
            <a:endParaRPr lang="es-EC" sz="1600" b="1" dirty="0">
              <a:latin typeface="Calisto MT" panose="02040603050505030304" pitchFamily="18" charset="0"/>
            </a:endParaRPr>
          </a:p>
        </p:txBody>
      </p:sp>
    </p:spTree>
    <p:extLst>
      <p:ext uri="{BB962C8B-B14F-4D97-AF65-F5344CB8AC3E}">
        <p14:creationId xmlns:p14="http://schemas.microsoft.com/office/powerpoint/2010/main" val="38784365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1000"/>
                                        <p:tgtEl>
                                          <p:spTgt spid="7">
                                            <p:bg/>
                                          </p:spTgt>
                                        </p:tgtEl>
                                      </p:cBhvr>
                                    </p:animEffect>
                                    <p:anim calcmode="lin" valueType="num">
                                      <p:cBhvr>
                                        <p:cTn id="22" dur="1000" fill="hold"/>
                                        <p:tgtEl>
                                          <p:spTgt spid="7">
                                            <p:bg/>
                                          </p:spTgt>
                                        </p:tgtEl>
                                        <p:attrNameLst>
                                          <p:attrName>ppt_x</p:attrName>
                                        </p:attrNameLst>
                                      </p:cBhvr>
                                      <p:tavLst>
                                        <p:tav tm="0">
                                          <p:val>
                                            <p:strVal val="#ppt_x"/>
                                          </p:val>
                                        </p:tav>
                                        <p:tav tm="100000">
                                          <p:val>
                                            <p:strVal val="#ppt_x"/>
                                          </p:val>
                                        </p:tav>
                                      </p:tavLst>
                                    </p:anim>
                                    <p:anim calcmode="lin" valueType="num">
                                      <p:cBhvr>
                                        <p:cTn id="23"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0AB3172E-1A1B-8D5F-6529-F51B89795961}"/>
              </a:ext>
            </a:extLst>
          </p:cNvPr>
          <p:cNvSpPr txBox="1"/>
          <p:nvPr/>
        </p:nvSpPr>
        <p:spPr>
          <a:xfrm>
            <a:off x="1647784" y="192083"/>
            <a:ext cx="8266238" cy="89255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MX" b="1" dirty="0">
                <a:latin typeface="Calisto MT" panose="02040603050505030304" pitchFamily="18" charset="0"/>
              </a:rPr>
              <a:t>ENTREGA DE KITS AGROPECUARIOS, GANADEROS, PRODUCTORES MENORES, Y ARTESANOS</a:t>
            </a:r>
            <a:endParaRPr lang="es-EC" sz="1600" b="1" dirty="0">
              <a:latin typeface="Calisto MT" panose="02040603050505030304" pitchFamily="18" charset="0"/>
            </a:endParaRPr>
          </a:p>
          <a:p>
            <a:pPr algn="ctr"/>
            <a:r>
              <a:rPr lang="es-MX" sz="1600" dirty="0">
                <a:solidFill>
                  <a:srgbClr val="FF0000"/>
                </a:solidFill>
                <a:latin typeface="Calisto MT" panose="02040603050505030304" pitchFamily="18" charset="0"/>
              </a:rPr>
              <a:t>Monto:     $   5,502.81</a:t>
            </a:r>
            <a:endParaRPr lang="es-EC" sz="1600" dirty="0">
              <a:solidFill>
                <a:srgbClr val="FF0000"/>
              </a:solidFill>
              <a:latin typeface="Calisto MT" panose="02040603050505030304" pitchFamily="18" charset="0"/>
            </a:endParaRPr>
          </a:p>
        </p:txBody>
      </p:sp>
      <p:pic>
        <p:nvPicPr>
          <p:cNvPr id="3" name="Imagen 2">
            <a:extLst>
              <a:ext uri="{FF2B5EF4-FFF2-40B4-BE49-F238E27FC236}">
                <a16:creationId xmlns:a16="http://schemas.microsoft.com/office/drawing/2014/main" id="{76B6575F-F459-B1EA-2A06-215F2186875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5" name="Imagen 4">
            <a:extLst>
              <a:ext uri="{FF2B5EF4-FFF2-40B4-BE49-F238E27FC236}">
                <a16:creationId xmlns:a16="http://schemas.microsoft.com/office/drawing/2014/main" id="{5556A48E-E537-1F49-E06B-97D1239A505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71376" y="66728"/>
            <a:ext cx="745476" cy="574429"/>
          </a:xfrm>
          <a:prstGeom prst="rect">
            <a:avLst/>
          </a:prstGeom>
        </p:spPr>
      </p:pic>
      <p:sp>
        <p:nvSpPr>
          <p:cNvPr id="7" name="Rectángulo 6">
            <a:extLst>
              <a:ext uri="{FF2B5EF4-FFF2-40B4-BE49-F238E27FC236}">
                <a16:creationId xmlns:a16="http://schemas.microsoft.com/office/drawing/2014/main" id="{1E220D46-ED8F-D6A0-3F2A-93787FBB7FCE}"/>
              </a:ext>
            </a:extLst>
          </p:cNvPr>
          <p:cNvSpPr/>
          <p:nvPr/>
        </p:nvSpPr>
        <p:spPr>
          <a:xfrm>
            <a:off x="9851445" y="6429856"/>
            <a:ext cx="2340555"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9" name="Imagen 8">
            <a:extLst>
              <a:ext uri="{FF2B5EF4-FFF2-40B4-BE49-F238E27FC236}">
                <a16:creationId xmlns:a16="http://schemas.microsoft.com/office/drawing/2014/main" id="{1C3393FC-477A-ECE6-F6EF-5CA7E9E07DE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2" name="Imagen 11">
            <a:extLst>
              <a:ext uri="{FF2B5EF4-FFF2-40B4-BE49-F238E27FC236}">
                <a16:creationId xmlns:a16="http://schemas.microsoft.com/office/drawing/2014/main" id="{80FEC2F1-8A2B-4D38-6D35-79F1075FB226}"/>
              </a:ext>
            </a:extLst>
          </p:cNvPr>
          <p:cNvPicPr>
            <a:picLocks noChangeAspect="1"/>
          </p:cNvPicPr>
          <p:nvPr/>
        </p:nvPicPr>
        <p:blipFill>
          <a:blip r:embed="rId7"/>
          <a:srcRect l="11949" t="19619" b="33384"/>
          <a:stretch>
            <a:fillRect/>
          </a:stretch>
        </p:blipFill>
        <p:spPr>
          <a:xfrm>
            <a:off x="675449" y="1556003"/>
            <a:ext cx="6370545" cy="2266840"/>
          </a:xfrm>
          <a:prstGeom prst="rect">
            <a:avLst/>
          </a:prstGeom>
        </p:spPr>
      </p:pic>
      <p:pic>
        <p:nvPicPr>
          <p:cNvPr id="14" name="Imagen 13">
            <a:extLst>
              <a:ext uri="{FF2B5EF4-FFF2-40B4-BE49-F238E27FC236}">
                <a16:creationId xmlns:a16="http://schemas.microsoft.com/office/drawing/2014/main" id="{542FC07C-195E-0267-686C-A08BFFA974C4}"/>
              </a:ext>
            </a:extLst>
          </p:cNvPr>
          <p:cNvPicPr>
            <a:picLocks noChangeAspect="1"/>
          </p:cNvPicPr>
          <p:nvPr/>
        </p:nvPicPr>
        <p:blipFill>
          <a:blip r:embed="rId8"/>
          <a:srcRect l="9850" t="26223" r="11948" b="4814"/>
          <a:stretch>
            <a:fillRect/>
          </a:stretch>
        </p:blipFill>
        <p:spPr>
          <a:xfrm>
            <a:off x="7229291" y="2365714"/>
            <a:ext cx="4703523" cy="2765182"/>
          </a:xfrm>
          <a:prstGeom prst="rect">
            <a:avLst/>
          </a:prstGeom>
        </p:spPr>
      </p:pic>
      <p:pic>
        <p:nvPicPr>
          <p:cNvPr id="16" name="Imagen 15">
            <a:extLst>
              <a:ext uri="{FF2B5EF4-FFF2-40B4-BE49-F238E27FC236}">
                <a16:creationId xmlns:a16="http://schemas.microsoft.com/office/drawing/2014/main" id="{6C446A1F-0DC5-2987-6F72-A350BA5D948C}"/>
              </a:ext>
            </a:extLst>
          </p:cNvPr>
          <p:cNvPicPr>
            <a:picLocks noChangeAspect="1"/>
          </p:cNvPicPr>
          <p:nvPr/>
        </p:nvPicPr>
        <p:blipFill>
          <a:blip r:embed="rId9"/>
          <a:srcRect l="15536" t="36141" b="20780"/>
          <a:stretch>
            <a:fillRect/>
          </a:stretch>
        </p:blipFill>
        <p:spPr>
          <a:xfrm>
            <a:off x="675449" y="3873028"/>
            <a:ext cx="6370545" cy="2166134"/>
          </a:xfrm>
          <a:prstGeom prst="rect">
            <a:avLst/>
          </a:prstGeom>
        </p:spPr>
      </p:pic>
    </p:spTree>
    <p:extLst>
      <p:ext uri="{BB962C8B-B14F-4D97-AF65-F5344CB8AC3E}">
        <p14:creationId xmlns:p14="http://schemas.microsoft.com/office/powerpoint/2010/main" val="24521202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ángulo 6">
            <a:extLst>
              <a:ext uri="{FF2B5EF4-FFF2-40B4-BE49-F238E27FC236}">
                <a16:creationId xmlns:a16="http://schemas.microsoft.com/office/drawing/2014/main" id="{5C7BA4E1-1F75-4801-B0F2-ACBA174A79C1}"/>
              </a:ext>
            </a:extLst>
          </p:cNvPr>
          <p:cNvSpPr/>
          <p:nvPr/>
        </p:nvSpPr>
        <p:spPr>
          <a:xfrm>
            <a:off x="10068012" y="6429856"/>
            <a:ext cx="2123988"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sp>
        <p:nvSpPr>
          <p:cNvPr id="9" name="Diagrama de flujo: datos almacenados 8">
            <a:extLst>
              <a:ext uri="{FF2B5EF4-FFF2-40B4-BE49-F238E27FC236}">
                <a16:creationId xmlns:a16="http://schemas.microsoft.com/office/drawing/2014/main" id="{EF0BBC4B-D9EF-4EC8-A17A-61A239FC24C9}"/>
              </a:ext>
            </a:extLst>
          </p:cNvPr>
          <p:cNvSpPr/>
          <p:nvPr/>
        </p:nvSpPr>
        <p:spPr>
          <a:xfrm>
            <a:off x="50044" y="872064"/>
            <a:ext cx="386031" cy="212499"/>
          </a:xfrm>
          <a:prstGeom prst="flowChartOnlineStorag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10" name="Diagrama de flujo: datos almacenados 9">
            <a:extLst>
              <a:ext uri="{FF2B5EF4-FFF2-40B4-BE49-F238E27FC236}">
                <a16:creationId xmlns:a16="http://schemas.microsoft.com/office/drawing/2014/main" id="{635A492A-FD3B-45E9-A126-B03D6D948330}"/>
              </a:ext>
            </a:extLst>
          </p:cNvPr>
          <p:cNvSpPr/>
          <p:nvPr/>
        </p:nvSpPr>
        <p:spPr>
          <a:xfrm>
            <a:off x="448410" y="872064"/>
            <a:ext cx="386031" cy="212499"/>
          </a:xfrm>
          <a:prstGeom prst="flowChartOnlineStorag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11" name="Diagrama de flujo: datos almacenados 10">
            <a:extLst>
              <a:ext uri="{FF2B5EF4-FFF2-40B4-BE49-F238E27FC236}">
                <a16:creationId xmlns:a16="http://schemas.microsoft.com/office/drawing/2014/main" id="{3050EE8C-629A-4A14-8E3B-B31F78F8BA0B}"/>
              </a:ext>
            </a:extLst>
          </p:cNvPr>
          <p:cNvSpPr/>
          <p:nvPr/>
        </p:nvSpPr>
        <p:spPr>
          <a:xfrm>
            <a:off x="853634" y="872064"/>
            <a:ext cx="386031" cy="212499"/>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2" name="CuadroTexto 1">
            <a:extLst>
              <a:ext uri="{FF2B5EF4-FFF2-40B4-BE49-F238E27FC236}">
                <a16:creationId xmlns:a16="http://schemas.microsoft.com/office/drawing/2014/main" id="{90979B6A-5EAC-37B7-BDF3-58D74DC87840}"/>
              </a:ext>
            </a:extLst>
          </p:cNvPr>
          <p:cNvSpPr txBox="1"/>
          <p:nvPr/>
        </p:nvSpPr>
        <p:spPr>
          <a:xfrm>
            <a:off x="1606986" y="40873"/>
            <a:ext cx="8978028" cy="1077218"/>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1600" b="1" dirty="0">
                <a:latin typeface="Calisto MT" panose="02040603050505030304" pitchFamily="18" charset="0"/>
              </a:rPr>
              <a:t>MEJORAMIENTO GENÉTICO DEL HATO GANADERO DE LA PARROQUIA SAN JACINTO DE WAKAMBEIS, CANTÓN SAN JUAN BOSCO, PROVINCIA DE MORONA SANTIAGO</a:t>
            </a:r>
          </a:p>
          <a:p>
            <a:pPr algn="ctr"/>
            <a:r>
              <a:rPr lang="es-MX" sz="1600" dirty="0">
                <a:solidFill>
                  <a:srgbClr val="FF0000"/>
                </a:solidFill>
                <a:latin typeface="Calisto MT" panose="02040603050505030304" pitchFamily="18" charset="0"/>
              </a:rPr>
              <a:t>Monto sin IVA:     $   5,773.81</a:t>
            </a:r>
            <a:endParaRPr lang="es-EC" sz="1600" dirty="0">
              <a:solidFill>
                <a:srgbClr val="FF0000"/>
              </a:solidFill>
              <a:latin typeface="Calisto MT" panose="02040603050505030304" pitchFamily="18" charset="0"/>
            </a:endParaRPr>
          </a:p>
        </p:txBody>
      </p:sp>
      <p:pic>
        <p:nvPicPr>
          <p:cNvPr id="3" name="Imagen 2">
            <a:extLst>
              <a:ext uri="{FF2B5EF4-FFF2-40B4-BE49-F238E27FC236}">
                <a16:creationId xmlns:a16="http://schemas.microsoft.com/office/drawing/2014/main" id="{8FF2F82E-CA2B-6F1D-F133-9D97DD4C249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8" name="Imagen 7">
            <a:extLst>
              <a:ext uri="{FF2B5EF4-FFF2-40B4-BE49-F238E27FC236}">
                <a16:creationId xmlns:a16="http://schemas.microsoft.com/office/drawing/2014/main" id="{65D18D24-A018-462C-9900-977A36872F0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7019" y="76217"/>
            <a:ext cx="834189" cy="642787"/>
          </a:xfrm>
          <a:prstGeom prst="rect">
            <a:avLst/>
          </a:prstGeom>
        </p:spPr>
      </p:pic>
      <p:pic>
        <p:nvPicPr>
          <p:cNvPr id="4" name="Imagen 3">
            <a:extLst>
              <a:ext uri="{FF2B5EF4-FFF2-40B4-BE49-F238E27FC236}">
                <a16:creationId xmlns:a16="http://schemas.microsoft.com/office/drawing/2014/main" id="{7D28DC70-A304-EF3D-A802-E67D44006A57}"/>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6" name="Imagen 5">
            <a:extLst>
              <a:ext uri="{FF2B5EF4-FFF2-40B4-BE49-F238E27FC236}">
                <a16:creationId xmlns:a16="http://schemas.microsoft.com/office/drawing/2014/main" id="{43850979-58E6-D38D-B647-843F9C9D3041}"/>
              </a:ext>
            </a:extLst>
          </p:cNvPr>
          <p:cNvPicPr>
            <a:picLocks noChangeAspect="1"/>
          </p:cNvPicPr>
          <p:nvPr/>
        </p:nvPicPr>
        <p:blipFill>
          <a:blip r:embed="rId7"/>
          <a:srcRect l="3376" t="9749" b="12787"/>
          <a:stretch>
            <a:fillRect/>
          </a:stretch>
        </p:blipFill>
        <p:spPr>
          <a:xfrm>
            <a:off x="485529" y="1229650"/>
            <a:ext cx="3116802" cy="1874096"/>
          </a:xfrm>
          <a:prstGeom prst="rect">
            <a:avLst/>
          </a:prstGeom>
        </p:spPr>
      </p:pic>
      <p:pic>
        <p:nvPicPr>
          <p:cNvPr id="12" name="Imagen 11">
            <a:extLst>
              <a:ext uri="{FF2B5EF4-FFF2-40B4-BE49-F238E27FC236}">
                <a16:creationId xmlns:a16="http://schemas.microsoft.com/office/drawing/2014/main" id="{51F15675-B078-7658-B829-91BE94367B55}"/>
              </a:ext>
            </a:extLst>
          </p:cNvPr>
          <p:cNvPicPr>
            <a:picLocks noChangeAspect="1"/>
          </p:cNvPicPr>
          <p:nvPr/>
        </p:nvPicPr>
        <p:blipFill>
          <a:blip r:embed="rId8"/>
          <a:srcRect l="9630" t="12561" r="14730"/>
          <a:stretch>
            <a:fillRect/>
          </a:stretch>
        </p:blipFill>
        <p:spPr>
          <a:xfrm>
            <a:off x="485529" y="4872787"/>
            <a:ext cx="3116802" cy="1925390"/>
          </a:xfrm>
          <a:prstGeom prst="rect">
            <a:avLst/>
          </a:prstGeom>
        </p:spPr>
      </p:pic>
      <p:pic>
        <p:nvPicPr>
          <p:cNvPr id="14" name="Imagen 13">
            <a:extLst>
              <a:ext uri="{FF2B5EF4-FFF2-40B4-BE49-F238E27FC236}">
                <a16:creationId xmlns:a16="http://schemas.microsoft.com/office/drawing/2014/main" id="{DE7A67D6-F444-A920-077C-A9C0B496DF20}"/>
              </a:ext>
            </a:extLst>
          </p:cNvPr>
          <p:cNvPicPr>
            <a:picLocks noChangeAspect="1"/>
          </p:cNvPicPr>
          <p:nvPr/>
        </p:nvPicPr>
        <p:blipFill>
          <a:blip r:embed="rId9"/>
          <a:stretch>
            <a:fillRect/>
          </a:stretch>
        </p:blipFill>
        <p:spPr>
          <a:xfrm>
            <a:off x="485529" y="3190271"/>
            <a:ext cx="3116802" cy="1598558"/>
          </a:xfrm>
          <a:prstGeom prst="rect">
            <a:avLst/>
          </a:prstGeom>
        </p:spPr>
      </p:pic>
      <p:pic>
        <p:nvPicPr>
          <p:cNvPr id="16" name="Imagen 15">
            <a:extLst>
              <a:ext uri="{FF2B5EF4-FFF2-40B4-BE49-F238E27FC236}">
                <a16:creationId xmlns:a16="http://schemas.microsoft.com/office/drawing/2014/main" id="{C574CE2C-23D6-A61E-1C45-2C50824D30AF}"/>
              </a:ext>
            </a:extLst>
          </p:cNvPr>
          <p:cNvPicPr>
            <a:picLocks noChangeAspect="1"/>
          </p:cNvPicPr>
          <p:nvPr/>
        </p:nvPicPr>
        <p:blipFill>
          <a:blip r:embed="rId10"/>
          <a:stretch>
            <a:fillRect/>
          </a:stretch>
        </p:blipFill>
        <p:spPr>
          <a:xfrm>
            <a:off x="3657243" y="3187704"/>
            <a:ext cx="3516002" cy="1623954"/>
          </a:xfrm>
          <a:prstGeom prst="rect">
            <a:avLst/>
          </a:prstGeom>
        </p:spPr>
      </p:pic>
      <p:pic>
        <p:nvPicPr>
          <p:cNvPr id="18" name="Imagen 17">
            <a:extLst>
              <a:ext uri="{FF2B5EF4-FFF2-40B4-BE49-F238E27FC236}">
                <a16:creationId xmlns:a16="http://schemas.microsoft.com/office/drawing/2014/main" id="{A18DC74B-78B4-9C26-3DC8-3A7258B7B0BC}"/>
              </a:ext>
            </a:extLst>
          </p:cNvPr>
          <p:cNvPicPr>
            <a:picLocks noChangeAspect="1"/>
          </p:cNvPicPr>
          <p:nvPr/>
        </p:nvPicPr>
        <p:blipFill>
          <a:blip r:embed="rId11"/>
          <a:stretch>
            <a:fillRect/>
          </a:stretch>
        </p:blipFill>
        <p:spPr>
          <a:xfrm>
            <a:off x="7281865" y="1223698"/>
            <a:ext cx="2456939" cy="5452379"/>
          </a:xfrm>
          <a:prstGeom prst="rect">
            <a:avLst/>
          </a:prstGeom>
        </p:spPr>
      </p:pic>
      <p:pic>
        <p:nvPicPr>
          <p:cNvPr id="20" name="Imagen 19">
            <a:extLst>
              <a:ext uri="{FF2B5EF4-FFF2-40B4-BE49-F238E27FC236}">
                <a16:creationId xmlns:a16="http://schemas.microsoft.com/office/drawing/2014/main" id="{45EADA00-6856-1EE2-BDA3-3B43CB1A75D4}"/>
              </a:ext>
            </a:extLst>
          </p:cNvPr>
          <p:cNvPicPr>
            <a:picLocks noChangeAspect="1"/>
          </p:cNvPicPr>
          <p:nvPr/>
        </p:nvPicPr>
        <p:blipFill>
          <a:blip r:embed="rId12"/>
          <a:stretch>
            <a:fillRect/>
          </a:stretch>
        </p:blipFill>
        <p:spPr>
          <a:xfrm>
            <a:off x="3657243" y="1229650"/>
            <a:ext cx="3516002" cy="1898541"/>
          </a:xfrm>
          <a:prstGeom prst="rect">
            <a:avLst/>
          </a:prstGeom>
        </p:spPr>
      </p:pic>
      <p:pic>
        <p:nvPicPr>
          <p:cNvPr id="22" name="Imagen 21">
            <a:extLst>
              <a:ext uri="{FF2B5EF4-FFF2-40B4-BE49-F238E27FC236}">
                <a16:creationId xmlns:a16="http://schemas.microsoft.com/office/drawing/2014/main" id="{F80C62EE-6E6B-8975-B7A6-CDD10DC47CCD}"/>
              </a:ext>
            </a:extLst>
          </p:cNvPr>
          <p:cNvPicPr>
            <a:picLocks noChangeAspect="1"/>
          </p:cNvPicPr>
          <p:nvPr/>
        </p:nvPicPr>
        <p:blipFill>
          <a:blip r:embed="rId13"/>
          <a:srcRect t="37233" b="37806"/>
          <a:stretch>
            <a:fillRect/>
          </a:stretch>
        </p:blipFill>
        <p:spPr>
          <a:xfrm>
            <a:off x="3657243" y="4843467"/>
            <a:ext cx="3516002" cy="1858775"/>
          </a:xfrm>
          <a:prstGeom prst="rect">
            <a:avLst/>
          </a:prstGeom>
        </p:spPr>
      </p:pic>
      <p:pic>
        <p:nvPicPr>
          <p:cNvPr id="24" name="Imagen 23">
            <a:extLst>
              <a:ext uri="{FF2B5EF4-FFF2-40B4-BE49-F238E27FC236}">
                <a16:creationId xmlns:a16="http://schemas.microsoft.com/office/drawing/2014/main" id="{E4939ED8-4191-FB9E-0BF7-46E72028F3C2}"/>
              </a:ext>
            </a:extLst>
          </p:cNvPr>
          <p:cNvPicPr>
            <a:picLocks noChangeAspect="1"/>
          </p:cNvPicPr>
          <p:nvPr/>
        </p:nvPicPr>
        <p:blipFill>
          <a:blip r:embed="rId14"/>
          <a:stretch>
            <a:fillRect/>
          </a:stretch>
        </p:blipFill>
        <p:spPr>
          <a:xfrm>
            <a:off x="9806683" y="1223698"/>
            <a:ext cx="2269457" cy="5452382"/>
          </a:xfrm>
          <a:prstGeom prst="rect">
            <a:avLst/>
          </a:prstGeom>
        </p:spPr>
      </p:pic>
    </p:spTree>
    <p:extLst>
      <p:ext uri="{BB962C8B-B14F-4D97-AF65-F5344CB8AC3E}">
        <p14:creationId xmlns:p14="http://schemas.microsoft.com/office/powerpoint/2010/main" val="13758820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8B7259-0A8D-2AF7-59C7-847323B47007}"/>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EF5B7549-7F07-8FC7-08B9-47E56DA40213}"/>
              </a:ext>
            </a:extLst>
          </p:cNvPr>
          <p:cNvSpPr txBox="1"/>
          <p:nvPr/>
        </p:nvSpPr>
        <p:spPr>
          <a:xfrm>
            <a:off x="1361986" y="1490008"/>
            <a:ext cx="9471666"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APOYO EN EL AMBITO PRODUCTIVO</a:t>
            </a:r>
          </a:p>
        </p:txBody>
      </p:sp>
      <p:pic>
        <p:nvPicPr>
          <p:cNvPr id="3" name="Imagen 2">
            <a:extLst>
              <a:ext uri="{FF2B5EF4-FFF2-40B4-BE49-F238E27FC236}">
                <a16:creationId xmlns:a16="http://schemas.microsoft.com/office/drawing/2014/main" id="{B2C88CD3-6103-9A97-D285-3EDE7877840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40373" y="5753819"/>
            <a:ext cx="1511253" cy="511368"/>
          </a:xfrm>
          <a:prstGeom prst="rect">
            <a:avLst/>
          </a:prstGeom>
          <a:noFill/>
          <a:ln>
            <a:noFill/>
          </a:ln>
        </p:spPr>
      </p:pic>
      <p:pic>
        <p:nvPicPr>
          <p:cNvPr id="4" name="Imagen 3">
            <a:extLst>
              <a:ext uri="{FF2B5EF4-FFF2-40B4-BE49-F238E27FC236}">
                <a16:creationId xmlns:a16="http://schemas.microsoft.com/office/drawing/2014/main" id="{558FC758-6899-5E88-FA31-AD6FB518C04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325189" y="53216"/>
            <a:ext cx="780547" cy="601453"/>
          </a:xfrm>
          <a:prstGeom prst="rect">
            <a:avLst/>
          </a:prstGeom>
        </p:spPr>
      </p:pic>
      <p:sp>
        <p:nvSpPr>
          <p:cNvPr id="5" name="Rectángulo 4">
            <a:extLst>
              <a:ext uri="{FF2B5EF4-FFF2-40B4-BE49-F238E27FC236}">
                <a16:creationId xmlns:a16="http://schemas.microsoft.com/office/drawing/2014/main" id="{5EDEA372-FA04-24E4-A529-180000ED29DE}"/>
              </a:ext>
            </a:extLst>
          </p:cNvPr>
          <p:cNvSpPr/>
          <p:nvPr/>
        </p:nvSpPr>
        <p:spPr>
          <a:xfrm>
            <a:off x="5019476" y="6340993"/>
            <a:ext cx="2153045"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AFA2D80E-84FE-50D2-59F7-FD84AF92AFA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DA55AA39-2415-DB60-1C07-E83A69758D2F}"/>
              </a:ext>
            </a:extLst>
          </p:cNvPr>
          <p:cNvSpPr txBox="1"/>
          <p:nvPr/>
        </p:nvSpPr>
        <p:spPr>
          <a:xfrm>
            <a:off x="1361987" y="3611102"/>
            <a:ext cx="9471666"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lvl="0"/>
            <a:r>
              <a:rPr lang="es-ES" sz="5400" b="1" dirty="0">
                <a:ln w="9525">
                  <a:solidFill>
                    <a:prstClr val="white"/>
                  </a:solidFill>
                  <a:prstDash val="solid"/>
                </a:ln>
                <a:solidFill>
                  <a:schemeClr val="accent6">
                    <a:lumMod val="50000"/>
                  </a:schemeClr>
                </a:solidFill>
                <a:effectLst>
                  <a:outerShdw blurRad="12700" dist="38100" dir="2700000" algn="tl" rotWithShape="0">
                    <a:prstClr val="white">
                      <a:lumMod val="50000"/>
                    </a:prstClr>
                  </a:outerShdw>
                </a:effectLst>
                <a:latin typeface="Arial Black" panose="020B0A04020102020204" pitchFamily="34" charset="0"/>
              </a:rPr>
              <a:t>Monto total: $ 15,310.00</a:t>
            </a:r>
            <a:endParaRPr lang="es-US" sz="80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endParaRPr>
          </a:p>
          <a:p>
            <a:pPr algn="ctr"/>
            <a:endParaRPr lang="es-EC" sz="1600" b="1" dirty="0">
              <a:latin typeface="Calisto MT" panose="02040603050505030304" pitchFamily="18" charset="0"/>
            </a:endParaRPr>
          </a:p>
        </p:txBody>
      </p:sp>
    </p:spTree>
    <p:extLst>
      <p:ext uri="{BB962C8B-B14F-4D97-AF65-F5344CB8AC3E}">
        <p14:creationId xmlns:p14="http://schemas.microsoft.com/office/powerpoint/2010/main" val="22837341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
                                            <p:bg/>
                                          </p:spTgt>
                                        </p:tgtEl>
                                        <p:attrNameLst>
                                          <p:attrName>style.visibility</p:attrName>
                                        </p:attrNameLst>
                                      </p:cBhvr>
                                      <p:to>
                                        <p:strVal val="visible"/>
                                      </p:to>
                                    </p:set>
                                    <p:animEffect transition="in" filter="fade">
                                      <p:cBhvr>
                                        <p:cTn id="21" dur="1000"/>
                                        <p:tgtEl>
                                          <p:spTgt spid="7">
                                            <p:bg/>
                                          </p:spTgt>
                                        </p:tgtEl>
                                      </p:cBhvr>
                                    </p:animEffect>
                                    <p:anim calcmode="lin" valueType="num">
                                      <p:cBhvr>
                                        <p:cTn id="22" dur="1000" fill="hold"/>
                                        <p:tgtEl>
                                          <p:spTgt spid="7">
                                            <p:bg/>
                                          </p:spTgt>
                                        </p:tgtEl>
                                        <p:attrNameLst>
                                          <p:attrName>ppt_x</p:attrName>
                                        </p:attrNameLst>
                                      </p:cBhvr>
                                      <p:tavLst>
                                        <p:tav tm="0">
                                          <p:val>
                                            <p:strVal val="#ppt_x"/>
                                          </p:val>
                                        </p:tav>
                                        <p:tav tm="100000">
                                          <p:val>
                                            <p:strVal val="#ppt_x"/>
                                          </p:val>
                                        </p:tav>
                                      </p:tavLst>
                                    </p:anim>
                                    <p:anim calcmode="lin" valueType="num">
                                      <p:cBhvr>
                                        <p:cTn id="23"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txEl>
                                              <p:pRg st="0" end="0"/>
                                            </p:txEl>
                                          </p:spTgt>
                                        </p:tgtEl>
                                        <p:attrNameLst>
                                          <p:attrName>style.visibility</p:attrName>
                                        </p:attrNameLst>
                                      </p:cBhvr>
                                      <p:to>
                                        <p:strVal val="visible"/>
                                      </p:to>
                                    </p:set>
                                    <p:animEffect transition="in" filter="fade">
                                      <p:cBhvr>
                                        <p:cTn id="28" dur="1000"/>
                                        <p:tgtEl>
                                          <p:spTgt spid="7">
                                            <p:txEl>
                                              <p:pRg st="0" end="0"/>
                                            </p:txEl>
                                          </p:spTgt>
                                        </p:tgtEl>
                                      </p:cBhvr>
                                    </p:animEffect>
                                    <p:anim calcmode="lin" valueType="num">
                                      <p:cBhvr>
                                        <p:cTn id="29"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7FE214-F781-A55E-03B5-B43A493A9BC1}"/>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8C1F9DCA-8E17-5BB2-DCB6-859589C1429C}"/>
              </a:ext>
            </a:extLst>
          </p:cNvPr>
          <p:cNvSpPr txBox="1"/>
          <p:nvPr/>
        </p:nvSpPr>
        <p:spPr>
          <a:xfrm>
            <a:off x="1647783" y="192083"/>
            <a:ext cx="9311161"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latin typeface="Calisto MT" panose="02040603050505030304" pitchFamily="18" charset="0"/>
              </a:rPr>
              <a:t>IMPLEMENTACIÓN DE ARREGLOS AGROFORESTALES CON CACAO RAMILLA EN LA COMUNIDAD DE SAN MARCOS</a:t>
            </a:r>
          </a:p>
          <a:p>
            <a:pPr algn="ctr"/>
            <a:r>
              <a:rPr lang="es-MX" sz="1600" dirty="0">
                <a:solidFill>
                  <a:srgbClr val="FF0000"/>
                </a:solidFill>
                <a:latin typeface="Calisto MT" panose="02040603050505030304" pitchFamily="18" charset="0"/>
              </a:rPr>
              <a:t>Monto:     $   6,720.00</a:t>
            </a:r>
            <a:endParaRPr lang="es-EC" sz="1600" dirty="0">
              <a:solidFill>
                <a:srgbClr val="FF0000"/>
              </a:solidFill>
              <a:latin typeface="Calisto MT" panose="02040603050505030304" pitchFamily="18" charset="0"/>
            </a:endParaRPr>
          </a:p>
        </p:txBody>
      </p:sp>
      <p:pic>
        <p:nvPicPr>
          <p:cNvPr id="3" name="Imagen 2">
            <a:extLst>
              <a:ext uri="{FF2B5EF4-FFF2-40B4-BE49-F238E27FC236}">
                <a16:creationId xmlns:a16="http://schemas.microsoft.com/office/drawing/2014/main" id="{EA1B25A4-B90D-7953-69AE-6A25523D7BD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5" name="Imagen 4">
            <a:extLst>
              <a:ext uri="{FF2B5EF4-FFF2-40B4-BE49-F238E27FC236}">
                <a16:creationId xmlns:a16="http://schemas.microsoft.com/office/drawing/2014/main" id="{379726F0-6BDC-2774-16F1-225DFBBEFC0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71376" y="66728"/>
            <a:ext cx="745476" cy="574429"/>
          </a:xfrm>
          <a:prstGeom prst="rect">
            <a:avLst/>
          </a:prstGeom>
        </p:spPr>
      </p:pic>
      <p:sp>
        <p:nvSpPr>
          <p:cNvPr id="7" name="Rectángulo 6">
            <a:extLst>
              <a:ext uri="{FF2B5EF4-FFF2-40B4-BE49-F238E27FC236}">
                <a16:creationId xmlns:a16="http://schemas.microsoft.com/office/drawing/2014/main" id="{075B3765-92FD-A49A-480A-CB9AF6FD4E4D}"/>
              </a:ext>
            </a:extLst>
          </p:cNvPr>
          <p:cNvSpPr/>
          <p:nvPr/>
        </p:nvSpPr>
        <p:spPr>
          <a:xfrm>
            <a:off x="9851445" y="6429856"/>
            <a:ext cx="2340555"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9" name="Imagen 8">
            <a:extLst>
              <a:ext uri="{FF2B5EF4-FFF2-40B4-BE49-F238E27FC236}">
                <a16:creationId xmlns:a16="http://schemas.microsoft.com/office/drawing/2014/main" id="{A90693D3-2B9B-3290-5AE2-93E6CC5BDC9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0" name="Imagen 9">
            <a:extLst>
              <a:ext uri="{FF2B5EF4-FFF2-40B4-BE49-F238E27FC236}">
                <a16:creationId xmlns:a16="http://schemas.microsoft.com/office/drawing/2014/main" id="{A3AD85BB-40F7-E21C-3993-D45C8F35FC8D}"/>
              </a:ext>
            </a:extLst>
          </p:cNvPr>
          <p:cNvPicPr>
            <a:picLocks noChangeAspect="1"/>
          </p:cNvPicPr>
          <p:nvPr/>
        </p:nvPicPr>
        <p:blipFill>
          <a:blip r:embed="rId7"/>
          <a:srcRect l="11623" r="17898"/>
          <a:stretch>
            <a:fillRect/>
          </a:stretch>
        </p:blipFill>
        <p:spPr>
          <a:xfrm>
            <a:off x="5821200" y="4024366"/>
            <a:ext cx="2092036" cy="2207230"/>
          </a:xfrm>
          <a:prstGeom prst="rect">
            <a:avLst/>
          </a:prstGeom>
        </p:spPr>
      </p:pic>
      <p:pic>
        <p:nvPicPr>
          <p:cNvPr id="13" name="Imagen 12">
            <a:extLst>
              <a:ext uri="{FF2B5EF4-FFF2-40B4-BE49-F238E27FC236}">
                <a16:creationId xmlns:a16="http://schemas.microsoft.com/office/drawing/2014/main" id="{9D1C4F82-2D89-B566-219D-20CA77AE1778}"/>
              </a:ext>
            </a:extLst>
          </p:cNvPr>
          <p:cNvPicPr>
            <a:picLocks noChangeAspect="1"/>
          </p:cNvPicPr>
          <p:nvPr/>
        </p:nvPicPr>
        <p:blipFill>
          <a:blip r:embed="rId8"/>
          <a:stretch>
            <a:fillRect/>
          </a:stretch>
        </p:blipFill>
        <p:spPr>
          <a:xfrm>
            <a:off x="7944265" y="1269470"/>
            <a:ext cx="3557040" cy="2667780"/>
          </a:xfrm>
          <a:prstGeom prst="rect">
            <a:avLst/>
          </a:prstGeom>
        </p:spPr>
      </p:pic>
      <p:pic>
        <p:nvPicPr>
          <p:cNvPr id="17" name="Imagen 16">
            <a:extLst>
              <a:ext uri="{FF2B5EF4-FFF2-40B4-BE49-F238E27FC236}">
                <a16:creationId xmlns:a16="http://schemas.microsoft.com/office/drawing/2014/main" id="{932A7309-4791-6734-E3C2-BE83C39FF51D}"/>
              </a:ext>
            </a:extLst>
          </p:cNvPr>
          <p:cNvPicPr>
            <a:picLocks noChangeAspect="1"/>
          </p:cNvPicPr>
          <p:nvPr/>
        </p:nvPicPr>
        <p:blipFill>
          <a:blip r:embed="rId9"/>
          <a:srcRect t="14937" b="5906"/>
          <a:stretch>
            <a:fillRect/>
          </a:stretch>
        </p:blipFill>
        <p:spPr>
          <a:xfrm>
            <a:off x="5821200" y="1290899"/>
            <a:ext cx="1894844" cy="2667781"/>
          </a:xfrm>
          <a:prstGeom prst="rect">
            <a:avLst/>
          </a:prstGeom>
        </p:spPr>
      </p:pic>
      <p:pic>
        <p:nvPicPr>
          <p:cNvPr id="19" name="Imagen 18">
            <a:extLst>
              <a:ext uri="{FF2B5EF4-FFF2-40B4-BE49-F238E27FC236}">
                <a16:creationId xmlns:a16="http://schemas.microsoft.com/office/drawing/2014/main" id="{E0DCFE0E-3C1D-2AC6-E08D-D442681D39D6}"/>
              </a:ext>
            </a:extLst>
          </p:cNvPr>
          <p:cNvPicPr>
            <a:picLocks noChangeAspect="1"/>
          </p:cNvPicPr>
          <p:nvPr/>
        </p:nvPicPr>
        <p:blipFill>
          <a:blip r:embed="rId10"/>
          <a:stretch>
            <a:fillRect/>
          </a:stretch>
        </p:blipFill>
        <p:spPr>
          <a:xfrm>
            <a:off x="8141457" y="4024366"/>
            <a:ext cx="2640609" cy="2210342"/>
          </a:xfrm>
          <a:prstGeom prst="rect">
            <a:avLst/>
          </a:prstGeom>
        </p:spPr>
      </p:pic>
      <p:pic>
        <p:nvPicPr>
          <p:cNvPr id="21" name="Imagen 20">
            <a:extLst>
              <a:ext uri="{FF2B5EF4-FFF2-40B4-BE49-F238E27FC236}">
                <a16:creationId xmlns:a16="http://schemas.microsoft.com/office/drawing/2014/main" id="{DC353465-AC57-615A-76B6-0D70842AE06A}"/>
              </a:ext>
            </a:extLst>
          </p:cNvPr>
          <p:cNvPicPr>
            <a:picLocks noChangeAspect="1"/>
          </p:cNvPicPr>
          <p:nvPr/>
        </p:nvPicPr>
        <p:blipFill>
          <a:blip r:embed="rId11"/>
          <a:srcRect t="7475" b="15613"/>
          <a:stretch>
            <a:fillRect/>
          </a:stretch>
        </p:blipFill>
        <p:spPr>
          <a:xfrm>
            <a:off x="607473" y="1290899"/>
            <a:ext cx="4985506" cy="4793105"/>
          </a:xfrm>
          <a:prstGeom prst="rect">
            <a:avLst/>
          </a:prstGeom>
        </p:spPr>
      </p:pic>
    </p:spTree>
    <p:extLst>
      <p:ext uri="{BB962C8B-B14F-4D97-AF65-F5344CB8AC3E}">
        <p14:creationId xmlns:p14="http://schemas.microsoft.com/office/powerpoint/2010/main" val="4433664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3A2716-D186-4F93-E08B-64710BD0C2DB}"/>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4180CB6E-5998-F7C7-AB2A-673DE765E4DD}"/>
              </a:ext>
            </a:extLst>
          </p:cNvPr>
          <p:cNvSpPr txBox="1"/>
          <p:nvPr/>
        </p:nvSpPr>
        <p:spPr>
          <a:xfrm>
            <a:off x="1647783" y="192083"/>
            <a:ext cx="9311161" cy="89255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latin typeface="Calisto MT" panose="02040603050505030304" pitchFamily="18" charset="0"/>
              </a:rPr>
              <a:t>IMPLEMENTACIÓN DE CULTIVOS DE CACAO EN LA COMUNIDAD DE ASAU, EN LA PARROQUIA WAKAMBEIS</a:t>
            </a:r>
          </a:p>
          <a:p>
            <a:pPr algn="ctr"/>
            <a:r>
              <a:rPr lang="es-MX" sz="1600" dirty="0">
                <a:solidFill>
                  <a:srgbClr val="FF0000"/>
                </a:solidFill>
                <a:latin typeface="Calisto MT" panose="02040603050505030304" pitchFamily="18" charset="0"/>
              </a:rPr>
              <a:t>Monto:     $   5,845.00</a:t>
            </a:r>
            <a:endParaRPr lang="es-EC" sz="1600" dirty="0">
              <a:solidFill>
                <a:srgbClr val="FF0000"/>
              </a:solidFill>
              <a:latin typeface="Calisto MT" panose="02040603050505030304" pitchFamily="18" charset="0"/>
            </a:endParaRPr>
          </a:p>
        </p:txBody>
      </p:sp>
      <p:pic>
        <p:nvPicPr>
          <p:cNvPr id="3" name="Imagen 2">
            <a:extLst>
              <a:ext uri="{FF2B5EF4-FFF2-40B4-BE49-F238E27FC236}">
                <a16:creationId xmlns:a16="http://schemas.microsoft.com/office/drawing/2014/main" id="{5B1D4F5F-A5DF-3603-4B67-8778398A557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5" name="Imagen 4">
            <a:extLst>
              <a:ext uri="{FF2B5EF4-FFF2-40B4-BE49-F238E27FC236}">
                <a16:creationId xmlns:a16="http://schemas.microsoft.com/office/drawing/2014/main" id="{568DC009-3064-7421-AC86-989506A77DF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71376" y="66728"/>
            <a:ext cx="745476" cy="574429"/>
          </a:xfrm>
          <a:prstGeom prst="rect">
            <a:avLst/>
          </a:prstGeom>
        </p:spPr>
      </p:pic>
      <p:sp>
        <p:nvSpPr>
          <p:cNvPr id="7" name="Rectángulo 6">
            <a:extLst>
              <a:ext uri="{FF2B5EF4-FFF2-40B4-BE49-F238E27FC236}">
                <a16:creationId xmlns:a16="http://schemas.microsoft.com/office/drawing/2014/main" id="{63BBC8F0-BAED-C0B9-37B1-C88D5C106D8E}"/>
              </a:ext>
            </a:extLst>
          </p:cNvPr>
          <p:cNvSpPr/>
          <p:nvPr/>
        </p:nvSpPr>
        <p:spPr>
          <a:xfrm>
            <a:off x="9851445" y="6429856"/>
            <a:ext cx="2340555"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9" name="Imagen 8">
            <a:extLst>
              <a:ext uri="{FF2B5EF4-FFF2-40B4-BE49-F238E27FC236}">
                <a16:creationId xmlns:a16="http://schemas.microsoft.com/office/drawing/2014/main" id="{FC22A59C-13DC-2712-8279-A08B5BC2D5B0}"/>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6" name="Imagen 5">
            <a:extLst>
              <a:ext uri="{FF2B5EF4-FFF2-40B4-BE49-F238E27FC236}">
                <a16:creationId xmlns:a16="http://schemas.microsoft.com/office/drawing/2014/main" id="{15DE739C-0F90-8311-8EA9-B2E7C5C07788}"/>
              </a:ext>
            </a:extLst>
          </p:cNvPr>
          <p:cNvPicPr>
            <a:picLocks noChangeAspect="1"/>
          </p:cNvPicPr>
          <p:nvPr/>
        </p:nvPicPr>
        <p:blipFill>
          <a:blip r:embed="rId7"/>
          <a:stretch>
            <a:fillRect/>
          </a:stretch>
        </p:blipFill>
        <p:spPr>
          <a:xfrm>
            <a:off x="737760" y="3862693"/>
            <a:ext cx="4693222" cy="2167682"/>
          </a:xfrm>
          <a:prstGeom prst="rect">
            <a:avLst/>
          </a:prstGeom>
        </p:spPr>
      </p:pic>
      <p:pic>
        <p:nvPicPr>
          <p:cNvPr id="11" name="Imagen 10">
            <a:extLst>
              <a:ext uri="{FF2B5EF4-FFF2-40B4-BE49-F238E27FC236}">
                <a16:creationId xmlns:a16="http://schemas.microsoft.com/office/drawing/2014/main" id="{64E384DD-EE7F-30EA-2AA9-0F987D48DDDA}"/>
              </a:ext>
            </a:extLst>
          </p:cNvPr>
          <p:cNvPicPr>
            <a:picLocks noChangeAspect="1"/>
          </p:cNvPicPr>
          <p:nvPr/>
        </p:nvPicPr>
        <p:blipFill>
          <a:blip r:embed="rId8"/>
          <a:srcRect t="21672" b="6243"/>
          <a:stretch>
            <a:fillRect/>
          </a:stretch>
        </p:blipFill>
        <p:spPr>
          <a:xfrm>
            <a:off x="5608139" y="1219154"/>
            <a:ext cx="3166467" cy="4811221"/>
          </a:xfrm>
          <a:prstGeom prst="rect">
            <a:avLst/>
          </a:prstGeom>
        </p:spPr>
      </p:pic>
      <p:pic>
        <p:nvPicPr>
          <p:cNvPr id="14" name="Imagen 13">
            <a:extLst>
              <a:ext uri="{FF2B5EF4-FFF2-40B4-BE49-F238E27FC236}">
                <a16:creationId xmlns:a16="http://schemas.microsoft.com/office/drawing/2014/main" id="{6976FFED-F54A-58C3-2AF5-F400DCC51712}"/>
              </a:ext>
            </a:extLst>
          </p:cNvPr>
          <p:cNvPicPr>
            <a:picLocks noChangeAspect="1"/>
          </p:cNvPicPr>
          <p:nvPr/>
        </p:nvPicPr>
        <p:blipFill>
          <a:blip r:embed="rId9"/>
          <a:srcRect l="16023"/>
          <a:stretch>
            <a:fillRect/>
          </a:stretch>
        </p:blipFill>
        <p:spPr>
          <a:xfrm>
            <a:off x="737759" y="1219154"/>
            <a:ext cx="4693223" cy="2580399"/>
          </a:xfrm>
          <a:prstGeom prst="rect">
            <a:avLst/>
          </a:prstGeom>
        </p:spPr>
      </p:pic>
      <p:pic>
        <p:nvPicPr>
          <p:cNvPr id="16" name="Imagen 15">
            <a:extLst>
              <a:ext uri="{FF2B5EF4-FFF2-40B4-BE49-F238E27FC236}">
                <a16:creationId xmlns:a16="http://schemas.microsoft.com/office/drawing/2014/main" id="{30618226-8328-7C15-7339-5A078CB81323}"/>
              </a:ext>
            </a:extLst>
          </p:cNvPr>
          <p:cNvPicPr>
            <a:picLocks noChangeAspect="1"/>
          </p:cNvPicPr>
          <p:nvPr/>
        </p:nvPicPr>
        <p:blipFill>
          <a:blip r:embed="rId10"/>
          <a:srcRect l="9508" r="30282"/>
          <a:stretch>
            <a:fillRect/>
          </a:stretch>
        </p:blipFill>
        <p:spPr>
          <a:xfrm>
            <a:off x="8859770" y="2129242"/>
            <a:ext cx="3089403" cy="2369050"/>
          </a:xfrm>
          <a:prstGeom prst="rect">
            <a:avLst/>
          </a:prstGeom>
        </p:spPr>
      </p:pic>
    </p:spTree>
    <p:extLst>
      <p:ext uri="{BB962C8B-B14F-4D97-AF65-F5344CB8AC3E}">
        <p14:creationId xmlns:p14="http://schemas.microsoft.com/office/powerpoint/2010/main" val="19485377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467989-00EE-9B31-4631-C43B05C136A7}"/>
            </a:ext>
          </a:extLst>
        </p:cNvPr>
        <p:cNvGrpSpPr/>
        <p:nvPr/>
      </p:nvGrpSpPr>
      <p:grpSpPr>
        <a:xfrm>
          <a:off x="0" y="0"/>
          <a:ext cx="0" cy="0"/>
          <a:chOff x="0" y="0"/>
          <a:chExt cx="0" cy="0"/>
        </a:xfrm>
      </p:grpSpPr>
      <p:sp>
        <p:nvSpPr>
          <p:cNvPr id="2" name="CuadroTexto 1">
            <a:extLst>
              <a:ext uri="{FF2B5EF4-FFF2-40B4-BE49-F238E27FC236}">
                <a16:creationId xmlns:a16="http://schemas.microsoft.com/office/drawing/2014/main" id="{620566E2-9F96-C714-6CAD-3FEE123332BA}"/>
              </a:ext>
            </a:extLst>
          </p:cNvPr>
          <p:cNvSpPr txBox="1"/>
          <p:nvPr/>
        </p:nvSpPr>
        <p:spPr>
          <a:xfrm>
            <a:off x="1578510" y="66728"/>
            <a:ext cx="9435854" cy="116955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b="1" dirty="0">
                <a:latin typeface="Calisto MT" panose="02040603050505030304" pitchFamily="18" charset="0"/>
              </a:rPr>
              <a:t>IMPLEMENTACIÓN DE CULTIVOS DE CACAO EN LA E IMPLEMENTACIÓN DE ABONOS ORGÁNICOS PARA UNA ECONOMÍA SUSTENTABLE DE LAS FAMILIAS DEL BARRIO SHIRAM YAA</a:t>
            </a:r>
          </a:p>
          <a:p>
            <a:pPr algn="ctr"/>
            <a:r>
              <a:rPr lang="es-MX" sz="1600" dirty="0">
                <a:solidFill>
                  <a:srgbClr val="FF0000"/>
                </a:solidFill>
                <a:latin typeface="Calisto MT" panose="02040603050505030304" pitchFamily="18" charset="0"/>
              </a:rPr>
              <a:t>Monto:     $   2,745.00</a:t>
            </a:r>
            <a:endParaRPr lang="es-EC" sz="1600" dirty="0">
              <a:solidFill>
                <a:srgbClr val="FF0000"/>
              </a:solidFill>
              <a:latin typeface="Calisto MT" panose="02040603050505030304" pitchFamily="18" charset="0"/>
            </a:endParaRPr>
          </a:p>
        </p:txBody>
      </p:sp>
      <p:pic>
        <p:nvPicPr>
          <p:cNvPr id="3" name="Imagen 2">
            <a:extLst>
              <a:ext uri="{FF2B5EF4-FFF2-40B4-BE49-F238E27FC236}">
                <a16:creationId xmlns:a16="http://schemas.microsoft.com/office/drawing/2014/main" id="{78630CD8-C2EF-B319-AD48-0A67449DB7F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5" name="Imagen 4">
            <a:extLst>
              <a:ext uri="{FF2B5EF4-FFF2-40B4-BE49-F238E27FC236}">
                <a16:creationId xmlns:a16="http://schemas.microsoft.com/office/drawing/2014/main" id="{8619AC45-65FA-3E88-1EF8-C66FFA0CDE6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71376" y="66728"/>
            <a:ext cx="745476" cy="574429"/>
          </a:xfrm>
          <a:prstGeom prst="rect">
            <a:avLst/>
          </a:prstGeom>
        </p:spPr>
      </p:pic>
      <p:sp>
        <p:nvSpPr>
          <p:cNvPr id="7" name="Rectángulo 6">
            <a:extLst>
              <a:ext uri="{FF2B5EF4-FFF2-40B4-BE49-F238E27FC236}">
                <a16:creationId xmlns:a16="http://schemas.microsoft.com/office/drawing/2014/main" id="{55460C51-2452-26AE-261B-8DDA2AE6BE18}"/>
              </a:ext>
            </a:extLst>
          </p:cNvPr>
          <p:cNvSpPr/>
          <p:nvPr/>
        </p:nvSpPr>
        <p:spPr>
          <a:xfrm>
            <a:off x="9851445" y="6429856"/>
            <a:ext cx="2340555"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9" name="Imagen 8">
            <a:extLst>
              <a:ext uri="{FF2B5EF4-FFF2-40B4-BE49-F238E27FC236}">
                <a16:creationId xmlns:a16="http://schemas.microsoft.com/office/drawing/2014/main" id="{F162B8AD-D64C-0AC4-2ACA-74A57F036FAB}"/>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8" name="Imagen 7">
            <a:extLst>
              <a:ext uri="{FF2B5EF4-FFF2-40B4-BE49-F238E27FC236}">
                <a16:creationId xmlns:a16="http://schemas.microsoft.com/office/drawing/2014/main" id="{C1AE5194-74C3-4AE5-5140-DCFD7E53D4F9}"/>
              </a:ext>
            </a:extLst>
          </p:cNvPr>
          <p:cNvPicPr>
            <a:picLocks noChangeAspect="1"/>
          </p:cNvPicPr>
          <p:nvPr/>
        </p:nvPicPr>
        <p:blipFill>
          <a:blip r:embed="rId7"/>
          <a:srcRect l="9659" t="1371" r="20682" b="4373"/>
          <a:stretch>
            <a:fillRect/>
          </a:stretch>
        </p:blipFill>
        <p:spPr>
          <a:xfrm>
            <a:off x="2188564" y="1324811"/>
            <a:ext cx="7814872" cy="4883940"/>
          </a:xfrm>
          <a:prstGeom prst="rect">
            <a:avLst/>
          </a:prstGeom>
        </p:spPr>
      </p:pic>
    </p:spTree>
    <p:extLst>
      <p:ext uri="{BB962C8B-B14F-4D97-AF65-F5344CB8AC3E}">
        <p14:creationId xmlns:p14="http://schemas.microsoft.com/office/powerpoint/2010/main" val="71457150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n 20" descr="chumbique 2">
            <a:extLst>
              <a:ext uri="{FF2B5EF4-FFF2-40B4-BE49-F238E27FC236}">
                <a16:creationId xmlns:a16="http://schemas.microsoft.com/office/drawing/2014/main" id="{3483AC90-B6A9-4C46-8B01-A97D34923F83}"/>
              </a:ext>
            </a:extLst>
          </p:cNvPr>
          <p:cNvPicPr/>
          <p:nvPr/>
        </p:nvPicPr>
        <p:blipFill rotWithShape="1">
          <a:blip r:embed="rId2">
            <a:lum bright="70000" contrast="-70000"/>
            <a:extLst>
              <a:ext uri="{28A0092B-C50C-407E-A947-70E740481C1C}">
                <a14:useLocalDpi xmlns:a14="http://schemas.microsoft.com/office/drawing/2010/main" val="0"/>
              </a:ext>
            </a:extLst>
          </a:blip>
          <a:srcRect t="27100"/>
          <a:stretch/>
        </p:blipFill>
        <p:spPr bwMode="auto">
          <a:xfrm>
            <a:off x="2754287" y="2295553"/>
            <a:ext cx="6683425" cy="2124422"/>
          </a:xfrm>
          <a:prstGeom prst="rect">
            <a:avLst/>
          </a:prstGeom>
          <a:noFill/>
        </p:spPr>
      </p:pic>
      <p:sp>
        <p:nvSpPr>
          <p:cNvPr id="2" name="CuadroTexto 1"/>
          <p:cNvSpPr txBox="1"/>
          <p:nvPr/>
        </p:nvSpPr>
        <p:spPr>
          <a:xfrm>
            <a:off x="2294810" y="111242"/>
            <a:ext cx="837425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ctr">
            <a:spAutoFit/>
          </a:bodyPr>
          <a:lstStyle/>
          <a:p>
            <a:pPr algn="ctr"/>
            <a:r>
              <a:rPr lang="es-MX" b="1" dirty="0">
                <a:latin typeface="Calisto MT" panose="02040603050505030304" pitchFamily="18" charset="0"/>
              </a:rPr>
              <a:t>CONVENIO DE COOPERACIÓN INTERINSTITUCIONAL CON EL MIES</a:t>
            </a:r>
          </a:p>
          <a:p>
            <a:pPr algn="ctr"/>
            <a:r>
              <a:rPr lang="es-MX" dirty="0">
                <a:latin typeface="Calisto MT" panose="02040603050505030304" pitchFamily="18" charset="0"/>
              </a:rPr>
              <a:t>Proyecto de Atención domiciliaria a 40 adultos mayores sin discapacidad.</a:t>
            </a:r>
            <a:endParaRPr lang="es-EC" dirty="0">
              <a:latin typeface="Calisto MT" panose="02040603050505030304" pitchFamily="18" charset="0"/>
            </a:endParaRPr>
          </a:p>
        </p:txBody>
      </p:sp>
      <p:sp>
        <p:nvSpPr>
          <p:cNvPr id="16" name="CuadroTexto 15"/>
          <p:cNvSpPr txBox="1"/>
          <p:nvPr/>
        </p:nvSpPr>
        <p:spPr>
          <a:xfrm>
            <a:off x="3178866" y="1084563"/>
            <a:ext cx="5284669" cy="1200329"/>
          </a:xfrm>
          <a:prstGeom prst="rect">
            <a:avLst/>
          </a:prstGeom>
        </p:spPr>
        <p:style>
          <a:lnRef idx="2">
            <a:schemeClr val="accent6"/>
          </a:lnRef>
          <a:fillRef idx="1">
            <a:schemeClr val="lt1"/>
          </a:fillRef>
          <a:effectRef idx="0">
            <a:schemeClr val="accent6"/>
          </a:effectRef>
          <a:fontRef idx="minor">
            <a:schemeClr val="dk1"/>
          </a:fontRef>
        </p:style>
        <p:txBody>
          <a:bodyPr wrap="square" rtlCol="0">
            <a:spAutoFit/>
          </a:bodyPr>
          <a:lstStyle/>
          <a:p>
            <a:pPr algn="just"/>
            <a:r>
              <a:rPr lang="es-MX" b="1" dirty="0">
                <a:latin typeface="Calisto MT" panose="02040603050505030304" pitchFamily="18" charset="0"/>
              </a:rPr>
              <a:t>MONTO DE INVERSIÓN GAD PARROQUIAL:   </a:t>
            </a:r>
          </a:p>
          <a:p>
            <a:pPr algn="just"/>
            <a:r>
              <a:rPr lang="es-MX" u="sng" dirty="0">
                <a:solidFill>
                  <a:srgbClr val="FF0000"/>
                </a:solidFill>
                <a:latin typeface="Calisto MT" panose="02040603050505030304" pitchFamily="18" charset="0"/>
              </a:rPr>
              <a:t>Monto total: $ 5,377.53</a:t>
            </a:r>
            <a:endParaRPr lang="es-MX" b="1" dirty="0">
              <a:solidFill>
                <a:srgbClr val="FF0000"/>
              </a:solidFill>
              <a:latin typeface="Calisto MT" panose="02040603050505030304" pitchFamily="18" charset="0"/>
            </a:endParaRPr>
          </a:p>
          <a:p>
            <a:pPr algn="just"/>
            <a:r>
              <a:rPr lang="es-MX" b="1" dirty="0">
                <a:latin typeface="Calisto MT" panose="02040603050505030304" pitchFamily="18" charset="0"/>
              </a:rPr>
              <a:t>APORTE MIES: </a:t>
            </a:r>
          </a:p>
          <a:p>
            <a:pPr algn="just"/>
            <a:r>
              <a:rPr lang="es-MX" u="sng" dirty="0">
                <a:solidFill>
                  <a:srgbClr val="FF0000"/>
                </a:solidFill>
                <a:latin typeface="Calisto MT" panose="02040603050505030304" pitchFamily="18" charset="0"/>
              </a:rPr>
              <a:t>Monto total: $ 13,049.84</a:t>
            </a:r>
            <a:endParaRPr lang="es-EC" u="sng" dirty="0">
              <a:solidFill>
                <a:srgbClr val="FF0000"/>
              </a:solidFill>
              <a:latin typeface="Calisto MT" panose="02040603050505030304" pitchFamily="18" charset="0"/>
            </a:endParaRPr>
          </a:p>
        </p:txBody>
      </p:sp>
      <p:pic>
        <p:nvPicPr>
          <p:cNvPr id="18" name="Imagen 17">
            <a:extLst>
              <a:ext uri="{FF2B5EF4-FFF2-40B4-BE49-F238E27FC236}">
                <a16:creationId xmlns:a16="http://schemas.microsoft.com/office/drawing/2014/main" id="{3D4F684E-2174-4C80-B33B-5BE623DD931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49418" y="66097"/>
            <a:ext cx="872677" cy="672444"/>
          </a:xfrm>
          <a:prstGeom prst="rect">
            <a:avLst/>
          </a:prstGeom>
        </p:spPr>
      </p:pic>
      <p:sp>
        <p:nvSpPr>
          <p:cNvPr id="20" name="Rectángulo 19">
            <a:extLst>
              <a:ext uri="{FF2B5EF4-FFF2-40B4-BE49-F238E27FC236}">
                <a16:creationId xmlns:a16="http://schemas.microsoft.com/office/drawing/2014/main" id="{056602CE-FD8D-4842-B604-EB95E36962F6}"/>
              </a:ext>
            </a:extLst>
          </p:cNvPr>
          <p:cNvSpPr/>
          <p:nvPr/>
        </p:nvSpPr>
        <p:spPr>
          <a:xfrm>
            <a:off x="9855372" y="6495184"/>
            <a:ext cx="2279304"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sp>
        <p:nvSpPr>
          <p:cNvPr id="22" name="Diagrama de flujo: datos almacenados 21">
            <a:extLst>
              <a:ext uri="{FF2B5EF4-FFF2-40B4-BE49-F238E27FC236}">
                <a16:creationId xmlns:a16="http://schemas.microsoft.com/office/drawing/2014/main" id="{D14A9740-F558-43A6-AC9E-CEDD24396819}"/>
              </a:ext>
            </a:extLst>
          </p:cNvPr>
          <p:cNvSpPr/>
          <p:nvPr/>
        </p:nvSpPr>
        <p:spPr>
          <a:xfrm>
            <a:off x="50044" y="872064"/>
            <a:ext cx="386031" cy="212499"/>
          </a:xfrm>
          <a:prstGeom prst="flowChartOnlineStorag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23" name="Diagrama de flujo: datos almacenados 22">
            <a:extLst>
              <a:ext uri="{FF2B5EF4-FFF2-40B4-BE49-F238E27FC236}">
                <a16:creationId xmlns:a16="http://schemas.microsoft.com/office/drawing/2014/main" id="{279AFCFA-6496-444D-A15A-43BAFE86F751}"/>
              </a:ext>
            </a:extLst>
          </p:cNvPr>
          <p:cNvSpPr/>
          <p:nvPr/>
        </p:nvSpPr>
        <p:spPr>
          <a:xfrm>
            <a:off x="448410" y="872064"/>
            <a:ext cx="386031" cy="212499"/>
          </a:xfrm>
          <a:prstGeom prst="flowChartOnlineStorag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24" name="Diagrama de flujo: datos almacenados 23">
            <a:extLst>
              <a:ext uri="{FF2B5EF4-FFF2-40B4-BE49-F238E27FC236}">
                <a16:creationId xmlns:a16="http://schemas.microsoft.com/office/drawing/2014/main" id="{19A73FF8-113E-43F6-BCCB-CAA8D0B2F804}"/>
              </a:ext>
            </a:extLst>
          </p:cNvPr>
          <p:cNvSpPr/>
          <p:nvPr/>
        </p:nvSpPr>
        <p:spPr>
          <a:xfrm>
            <a:off x="853634" y="872064"/>
            <a:ext cx="386031" cy="212499"/>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pic>
        <p:nvPicPr>
          <p:cNvPr id="6" name="Imagen 5">
            <a:extLst>
              <a:ext uri="{FF2B5EF4-FFF2-40B4-BE49-F238E27FC236}">
                <a16:creationId xmlns:a16="http://schemas.microsoft.com/office/drawing/2014/main" id="{28CC8DBB-8097-DF7A-303B-9DF9B2AA7DAC}"/>
              </a:ext>
            </a:extLst>
          </p:cNvPr>
          <p:cNvPicPr>
            <a:picLocks noChangeAspect="1"/>
          </p:cNvPicPr>
          <p:nvPr/>
        </p:nvPicPr>
        <p:blipFill>
          <a:blip r:embed="rId5"/>
          <a:stretch>
            <a:fillRect/>
          </a:stretch>
        </p:blipFill>
        <p:spPr>
          <a:xfrm>
            <a:off x="448410" y="2460543"/>
            <a:ext cx="4681868" cy="3511402"/>
          </a:xfrm>
          <a:prstGeom prst="rect">
            <a:avLst/>
          </a:prstGeom>
        </p:spPr>
      </p:pic>
      <p:pic>
        <p:nvPicPr>
          <p:cNvPr id="3" name="Imagen 2">
            <a:extLst>
              <a:ext uri="{FF2B5EF4-FFF2-40B4-BE49-F238E27FC236}">
                <a16:creationId xmlns:a16="http://schemas.microsoft.com/office/drawing/2014/main" id="{E3C44B50-4D2B-4546-F85C-1D3354496386}"/>
              </a:ext>
            </a:extLst>
          </p:cNvPr>
          <p:cNvPicPr/>
          <p:nvPr/>
        </p:nvPicPr>
        <p:blipFill>
          <a:blip r:embed="rId6">
            <a:extLst>
              <a:ext uri="{28A0092B-C50C-407E-A947-70E740481C1C}">
                <a14:useLocalDpi xmlns:a14="http://schemas.microsoft.com/office/drawing/2010/main" val="0"/>
              </a:ext>
            </a:extLst>
          </a:blip>
          <a:srcRect/>
          <a:stretch>
            <a:fillRect/>
          </a:stretch>
        </p:blipFill>
        <p:spPr bwMode="auto">
          <a:xfrm>
            <a:off x="5435263" y="6235459"/>
            <a:ext cx="1321472" cy="519449"/>
          </a:xfrm>
          <a:prstGeom prst="rect">
            <a:avLst/>
          </a:prstGeom>
          <a:noFill/>
          <a:ln>
            <a:noFill/>
          </a:ln>
        </p:spPr>
      </p:pic>
      <p:pic>
        <p:nvPicPr>
          <p:cNvPr id="4" name="Imagen 3">
            <a:extLst>
              <a:ext uri="{FF2B5EF4-FFF2-40B4-BE49-F238E27FC236}">
                <a16:creationId xmlns:a16="http://schemas.microsoft.com/office/drawing/2014/main" id="{53F39009-A3BE-6865-845E-E45A733C7A84}"/>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9" name="Imagen 8">
            <a:extLst>
              <a:ext uri="{FF2B5EF4-FFF2-40B4-BE49-F238E27FC236}">
                <a16:creationId xmlns:a16="http://schemas.microsoft.com/office/drawing/2014/main" id="{9F608E9F-0166-5CFF-B4CB-0497C38E1C11}"/>
              </a:ext>
            </a:extLst>
          </p:cNvPr>
          <p:cNvPicPr>
            <a:picLocks noChangeAspect="1"/>
          </p:cNvPicPr>
          <p:nvPr/>
        </p:nvPicPr>
        <p:blipFill>
          <a:blip r:embed="rId9"/>
          <a:srcRect t="11747" b="13689"/>
          <a:stretch>
            <a:fillRect/>
          </a:stretch>
        </p:blipFill>
        <p:spPr>
          <a:xfrm>
            <a:off x="5312569" y="2474534"/>
            <a:ext cx="6822107" cy="3483421"/>
          </a:xfrm>
          <a:prstGeom prst="rect">
            <a:avLst/>
          </a:prstGeom>
        </p:spPr>
      </p:pic>
    </p:spTree>
    <p:extLst>
      <p:ext uri="{BB962C8B-B14F-4D97-AF65-F5344CB8AC3E}">
        <p14:creationId xmlns:p14="http://schemas.microsoft.com/office/powerpoint/2010/main" val="17073100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grpId="0" nodeType="after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fade">
                                      <p:cBhvr>
                                        <p:cTn id="13" dur="1000"/>
                                        <p:tgtEl>
                                          <p:spTgt spid="16"/>
                                        </p:tgtEl>
                                      </p:cBhvr>
                                    </p:animEffect>
                                    <p:anim calcmode="lin" valueType="num">
                                      <p:cBhvr>
                                        <p:cTn id="14" dur="1000" fill="hold"/>
                                        <p:tgtEl>
                                          <p:spTgt spid="16"/>
                                        </p:tgtEl>
                                        <p:attrNameLst>
                                          <p:attrName>ppt_x</p:attrName>
                                        </p:attrNameLst>
                                      </p:cBhvr>
                                      <p:tavLst>
                                        <p:tav tm="0">
                                          <p:val>
                                            <p:strVal val="#ppt_x"/>
                                          </p:val>
                                        </p:tav>
                                        <p:tav tm="100000">
                                          <p:val>
                                            <p:strVal val="#ppt_x"/>
                                          </p:val>
                                        </p:tav>
                                      </p:tavLst>
                                    </p:anim>
                                    <p:anim calcmode="lin" valueType="num">
                                      <p:cBhvr>
                                        <p:cTn id="15"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humbique 2"/>
          <p:cNvPicPr/>
          <p:nvPr/>
        </p:nvPicPr>
        <p:blipFill rotWithShape="1">
          <a:blip r:embed="rId2">
            <a:lum bright="70000" contrast="-70000"/>
            <a:extLst>
              <a:ext uri="{28A0092B-C50C-407E-A947-70E740481C1C}">
                <a14:useLocalDpi xmlns:a14="http://schemas.microsoft.com/office/drawing/2010/main" val="0"/>
              </a:ext>
            </a:extLst>
          </a:blip>
          <a:srcRect t="27100"/>
          <a:stretch/>
        </p:blipFill>
        <p:spPr bwMode="auto">
          <a:xfrm>
            <a:off x="1938048" y="1856423"/>
            <a:ext cx="9442450" cy="2459054"/>
          </a:xfrm>
          <a:prstGeom prst="rect">
            <a:avLst/>
          </a:prstGeom>
          <a:noFill/>
        </p:spPr>
      </p:pic>
      <p:sp>
        <p:nvSpPr>
          <p:cNvPr id="9" name="CuadroTexto 8"/>
          <p:cNvSpPr txBox="1"/>
          <p:nvPr/>
        </p:nvSpPr>
        <p:spPr>
          <a:xfrm>
            <a:off x="1718466" y="123111"/>
            <a:ext cx="8755068"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es-EC" sz="3200" b="1" dirty="0">
                <a:ln>
                  <a:solidFill>
                    <a:srgbClr val="002060"/>
                  </a:solidFill>
                </a:ln>
                <a:solidFill>
                  <a:srgbClr val="002060"/>
                </a:solidFill>
                <a:latin typeface="Arial Black" panose="020B0A04020102020204" pitchFamily="34" charset="0"/>
              </a:rPr>
              <a:t>GASTOS DEL EJERCICIO FISCAL 2025</a:t>
            </a:r>
          </a:p>
        </p:txBody>
      </p:sp>
      <p:sp>
        <p:nvSpPr>
          <p:cNvPr id="11" name="CuadroTexto 10"/>
          <p:cNvSpPr txBox="1"/>
          <p:nvPr/>
        </p:nvSpPr>
        <p:spPr>
          <a:xfrm>
            <a:off x="2834125" y="4651569"/>
            <a:ext cx="7271700" cy="954107"/>
          </a:xfrm>
          <a:prstGeom prst="rect">
            <a:avLst/>
          </a:prstGeom>
          <a:noFill/>
        </p:spPr>
        <p:txBody>
          <a:bodyPr wrap="square" rtlCol="0">
            <a:spAutoFit/>
          </a:bodyPr>
          <a:lstStyle/>
          <a:p>
            <a:pPr algn="ctr"/>
            <a:r>
              <a:rPr lang="es-MX" sz="2800" dirty="0">
                <a:latin typeface="Calisto MT" panose="02040603050505030304" pitchFamily="18" charset="0"/>
              </a:rPr>
              <a:t>Gastos efectivos del año 2025: </a:t>
            </a:r>
            <a:r>
              <a:rPr lang="es-MX" sz="2800" b="1" dirty="0">
                <a:latin typeface="Calisto MT" panose="02040603050505030304" pitchFamily="18" charset="0"/>
              </a:rPr>
              <a:t>253,335.79 </a:t>
            </a:r>
            <a:r>
              <a:rPr lang="es-MX" sz="2800" dirty="0">
                <a:latin typeface="Calisto MT" panose="02040603050505030304" pitchFamily="18" charset="0"/>
              </a:rPr>
              <a:t>el cual representa un </a:t>
            </a:r>
            <a:r>
              <a:rPr lang="es-MX" sz="2800" b="1" dirty="0">
                <a:latin typeface="Calisto MT" panose="02040603050505030304" pitchFamily="18" charset="0"/>
              </a:rPr>
              <a:t>100%</a:t>
            </a:r>
            <a:r>
              <a:rPr lang="es-MX" sz="2800" dirty="0">
                <a:latin typeface="Calisto MT" panose="02040603050505030304" pitchFamily="18" charset="0"/>
              </a:rPr>
              <a:t> del gasto devengado.</a:t>
            </a:r>
            <a:endParaRPr lang="es-EC" sz="2800" b="1" dirty="0">
              <a:latin typeface="Calisto MT" panose="02040603050505030304" pitchFamily="18" charset="0"/>
            </a:endParaRPr>
          </a:p>
        </p:txBody>
      </p:sp>
      <p:graphicFrame>
        <p:nvGraphicFramePr>
          <p:cNvPr id="16" name="Tabla 15"/>
          <p:cNvGraphicFramePr>
            <a:graphicFrameLocks noGrp="1"/>
          </p:cNvGraphicFramePr>
          <p:nvPr>
            <p:extLst>
              <p:ext uri="{D42A27DB-BD31-4B8C-83A1-F6EECF244321}">
                <p14:modId xmlns:p14="http://schemas.microsoft.com/office/powerpoint/2010/main" val="3689014292"/>
              </p:ext>
            </p:extLst>
          </p:nvPr>
        </p:nvGraphicFramePr>
        <p:xfrm>
          <a:off x="2363744" y="1223117"/>
          <a:ext cx="8212463" cy="3092360"/>
        </p:xfrm>
        <a:graphic>
          <a:graphicData uri="http://schemas.openxmlformats.org/drawingml/2006/table">
            <a:tbl>
              <a:tblPr>
                <a:tableStyleId>{93296810-A885-4BE3-A3E7-6D5BEEA58F35}</a:tableStyleId>
              </a:tblPr>
              <a:tblGrid>
                <a:gridCol w="1188192">
                  <a:extLst>
                    <a:ext uri="{9D8B030D-6E8A-4147-A177-3AD203B41FA5}">
                      <a16:colId xmlns:a16="http://schemas.microsoft.com/office/drawing/2014/main" val="20000"/>
                    </a:ext>
                  </a:extLst>
                </a:gridCol>
                <a:gridCol w="2661759">
                  <a:extLst>
                    <a:ext uri="{9D8B030D-6E8A-4147-A177-3AD203B41FA5}">
                      <a16:colId xmlns:a16="http://schemas.microsoft.com/office/drawing/2014/main" val="20001"/>
                    </a:ext>
                  </a:extLst>
                </a:gridCol>
                <a:gridCol w="2223113">
                  <a:extLst>
                    <a:ext uri="{9D8B030D-6E8A-4147-A177-3AD203B41FA5}">
                      <a16:colId xmlns:a16="http://schemas.microsoft.com/office/drawing/2014/main" val="20003"/>
                    </a:ext>
                  </a:extLst>
                </a:gridCol>
                <a:gridCol w="2139399">
                  <a:extLst>
                    <a:ext uri="{9D8B030D-6E8A-4147-A177-3AD203B41FA5}">
                      <a16:colId xmlns:a16="http://schemas.microsoft.com/office/drawing/2014/main" val="20004"/>
                    </a:ext>
                  </a:extLst>
                </a:gridCol>
              </a:tblGrid>
              <a:tr h="490453">
                <a:tc>
                  <a:txBody>
                    <a:bodyPr/>
                    <a:lstStyle/>
                    <a:p>
                      <a:pPr algn="ctr" fontAlgn="b"/>
                      <a:r>
                        <a:rPr lang="es-ES" sz="1800" b="1" dirty="0">
                          <a:solidFill>
                            <a:schemeClr val="tx1"/>
                          </a:solidFill>
                        </a:rPr>
                        <a:t>ITEM</a:t>
                      </a:r>
                      <a:endParaRPr lang="es-ES" sz="1800" b="1" dirty="0">
                        <a:solidFill>
                          <a:schemeClr val="tx1"/>
                        </a:solidFill>
                        <a:latin typeface="Perpetua Titling MT" panose="02020502060505020804" pitchFamily="18" charset="0"/>
                      </a:endParaRPr>
                    </a:p>
                  </a:txBody>
                  <a:tcPr marL="0" marR="0" marT="0" marB="0" anchor="ctr">
                    <a:solidFill>
                      <a:schemeClr val="accent6">
                        <a:lumMod val="60000"/>
                        <a:lumOff val="40000"/>
                      </a:schemeClr>
                    </a:solidFill>
                  </a:tcPr>
                </a:tc>
                <a:tc>
                  <a:txBody>
                    <a:bodyPr/>
                    <a:lstStyle/>
                    <a:p>
                      <a:pPr algn="ctr" fontAlgn="b"/>
                      <a:r>
                        <a:rPr lang="es-ES" sz="1800" b="1" dirty="0">
                          <a:solidFill>
                            <a:schemeClr val="tx1"/>
                          </a:solidFill>
                        </a:rPr>
                        <a:t>DETALLE</a:t>
                      </a:r>
                      <a:endParaRPr lang="es-ES" sz="1800" b="1" dirty="0">
                        <a:solidFill>
                          <a:schemeClr val="tx1"/>
                        </a:solidFill>
                        <a:latin typeface="Perpetua Titling MT" panose="02020502060505020804" pitchFamily="18" charset="0"/>
                      </a:endParaRPr>
                    </a:p>
                  </a:txBody>
                  <a:tcPr marL="0" marR="0" marT="0" marB="0" anchor="ctr">
                    <a:solidFill>
                      <a:schemeClr val="accent6">
                        <a:lumMod val="60000"/>
                        <a:lumOff val="40000"/>
                      </a:schemeClr>
                    </a:solidFill>
                  </a:tcPr>
                </a:tc>
                <a:tc>
                  <a:txBody>
                    <a:bodyPr/>
                    <a:lstStyle/>
                    <a:p>
                      <a:pPr algn="ctr" fontAlgn="b"/>
                      <a:r>
                        <a:rPr lang="es-ES" sz="1800" b="1" dirty="0">
                          <a:solidFill>
                            <a:schemeClr val="tx1"/>
                          </a:solidFill>
                        </a:rPr>
                        <a:t>COMPROMETIDO ACUMULADO (D)</a:t>
                      </a:r>
                      <a:endParaRPr lang="es-ES" sz="1800" b="1" dirty="0">
                        <a:solidFill>
                          <a:schemeClr val="tx1"/>
                        </a:solidFill>
                        <a:latin typeface="Perpetua Titling MT" panose="02020502060505020804" pitchFamily="18" charset="0"/>
                      </a:endParaRPr>
                    </a:p>
                  </a:txBody>
                  <a:tcPr marL="0" marR="0" marT="0" marB="0" anchor="ctr">
                    <a:solidFill>
                      <a:schemeClr val="accent6">
                        <a:lumMod val="60000"/>
                        <a:lumOff val="40000"/>
                      </a:schemeClr>
                    </a:solidFill>
                  </a:tcPr>
                </a:tc>
                <a:tc>
                  <a:txBody>
                    <a:bodyPr/>
                    <a:lstStyle/>
                    <a:p>
                      <a:pPr algn="ctr" fontAlgn="b"/>
                      <a:r>
                        <a:rPr lang="es-ES" sz="1800" b="1" dirty="0">
                          <a:solidFill>
                            <a:schemeClr val="tx1"/>
                          </a:solidFill>
                        </a:rPr>
                        <a:t>DEVENGADO ACUMULADO (F)</a:t>
                      </a:r>
                      <a:endParaRPr lang="es-ES" sz="1800" b="1" dirty="0">
                        <a:solidFill>
                          <a:schemeClr val="tx1"/>
                        </a:solidFill>
                        <a:latin typeface="Perpetua Titling MT" panose="02020502060505020804" pitchFamily="18" charset="0"/>
                      </a:endParaRPr>
                    </a:p>
                  </a:txBody>
                  <a:tcPr marL="0" marR="0" marT="0" marB="0" anchor="ctr">
                    <a:solidFill>
                      <a:schemeClr val="accent6">
                        <a:lumMod val="60000"/>
                        <a:lumOff val="40000"/>
                      </a:schemeClr>
                    </a:solidFill>
                  </a:tcPr>
                </a:tc>
                <a:extLst>
                  <a:ext uri="{0D108BD9-81ED-4DB2-BD59-A6C34878D82A}">
                    <a16:rowId xmlns:a16="http://schemas.microsoft.com/office/drawing/2014/main" val="10000"/>
                  </a:ext>
                </a:extLst>
              </a:tr>
              <a:tr h="421595">
                <a:tc>
                  <a:txBody>
                    <a:bodyPr/>
                    <a:lstStyle/>
                    <a:p>
                      <a:pPr algn="ctr" fontAlgn="b"/>
                      <a:r>
                        <a:rPr lang="es-ES" sz="2000" dirty="0"/>
                        <a:t>1</a:t>
                      </a:r>
                      <a:endParaRPr lang="es-ES" sz="2000" dirty="0">
                        <a:latin typeface="Calisto MT" panose="02040603050505030304" pitchFamily="18" charset="0"/>
                      </a:endParaRPr>
                    </a:p>
                  </a:txBody>
                  <a:tcPr marL="0" marR="0" marT="0" marB="0" anchor="b"/>
                </a:tc>
                <a:tc>
                  <a:txBody>
                    <a:bodyPr/>
                    <a:lstStyle/>
                    <a:p>
                      <a:pPr algn="l" fontAlgn="b"/>
                      <a:r>
                        <a:rPr lang="es-ES" sz="2000" b="0" dirty="0"/>
                        <a:t>GASTOS</a:t>
                      </a:r>
                      <a:r>
                        <a:rPr lang="es-ES" sz="2000" b="0" baseline="0" dirty="0"/>
                        <a:t> </a:t>
                      </a:r>
                      <a:r>
                        <a:rPr lang="es-ES" sz="2000" b="0" dirty="0"/>
                        <a:t>CORRIENTE</a:t>
                      </a:r>
                      <a:endParaRPr lang="es-ES" sz="2000" b="0" dirty="0">
                        <a:latin typeface="Calisto MT" panose="02040603050505030304" pitchFamily="18" charset="0"/>
                      </a:endParaRPr>
                    </a:p>
                  </a:txBody>
                  <a:tcPr marL="0" marR="0" marT="0" marB="0" anchor="b"/>
                </a:tc>
                <a:tc>
                  <a:txBody>
                    <a:bodyPr/>
                    <a:lstStyle/>
                    <a:p>
                      <a:pPr algn="ctr" fontAlgn="b"/>
                      <a:r>
                        <a:rPr lang="es-US" sz="2000" b="0" u="none" strike="noStrike" dirty="0">
                          <a:solidFill>
                            <a:srgbClr val="000000"/>
                          </a:solidFill>
                          <a:effectLst/>
                        </a:rPr>
                        <a:t>72,250.48</a:t>
                      </a:r>
                      <a:endParaRPr lang="es-US" sz="2000" b="0" i="0" u="none" strike="noStrike" dirty="0">
                        <a:solidFill>
                          <a:srgbClr val="000000"/>
                        </a:solidFill>
                        <a:effectLst/>
                        <a:latin typeface="Calisto MT" panose="02040603050505030304" pitchFamily="18" charset="0"/>
                      </a:endParaRPr>
                    </a:p>
                  </a:txBody>
                  <a:tcPr marL="9525" marR="9525" marT="9525" marB="0" anchor="b"/>
                </a:tc>
                <a:tc>
                  <a:txBody>
                    <a:bodyPr/>
                    <a:lstStyle/>
                    <a:p>
                      <a:pPr algn="ctr" fontAlgn="b"/>
                      <a:r>
                        <a:rPr lang="es-US" sz="2000" b="0" u="none" strike="noStrike" dirty="0">
                          <a:solidFill>
                            <a:srgbClr val="000000"/>
                          </a:solidFill>
                          <a:effectLst/>
                        </a:rPr>
                        <a:t>72,250.48</a:t>
                      </a:r>
                      <a:endParaRPr lang="es-US" sz="2000" b="0" i="0" u="none" strike="noStrike" dirty="0">
                        <a:solidFill>
                          <a:srgbClr val="000000"/>
                        </a:solidFill>
                        <a:effectLst/>
                        <a:latin typeface="Calisto MT" panose="02040603050505030304" pitchFamily="18" charset="0"/>
                      </a:endParaRPr>
                    </a:p>
                  </a:txBody>
                  <a:tcPr marL="9525" marR="9525" marT="9525" marB="0" anchor="b"/>
                </a:tc>
                <a:extLst>
                  <a:ext uri="{0D108BD9-81ED-4DB2-BD59-A6C34878D82A}">
                    <a16:rowId xmlns:a16="http://schemas.microsoft.com/office/drawing/2014/main" val="10001"/>
                  </a:ext>
                </a:extLst>
              </a:tr>
              <a:tr h="551759">
                <a:tc>
                  <a:txBody>
                    <a:bodyPr/>
                    <a:lstStyle/>
                    <a:p>
                      <a:pPr algn="ctr" fontAlgn="b"/>
                      <a:r>
                        <a:rPr lang="es-ES" sz="2000" dirty="0"/>
                        <a:t>2</a:t>
                      </a:r>
                      <a:endParaRPr lang="es-ES" sz="2000" dirty="0">
                        <a:latin typeface="Calisto MT" panose="02040603050505030304" pitchFamily="18" charset="0"/>
                      </a:endParaRPr>
                    </a:p>
                  </a:txBody>
                  <a:tcPr marL="0" marR="0" marT="0" marB="0" anchor="b"/>
                </a:tc>
                <a:tc>
                  <a:txBody>
                    <a:bodyPr/>
                    <a:lstStyle/>
                    <a:p>
                      <a:pPr algn="l" fontAlgn="b"/>
                      <a:r>
                        <a:rPr lang="es-ES" sz="2000" b="0" dirty="0"/>
                        <a:t>GASTOS</a:t>
                      </a:r>
                      <a:r>
                        <a:rPr lang="es-ES" sz="2000" b="0" baseline="0" dirty="0"/>
                        <a:t> </a:t>
                      </a:r>
                      <a:r>
                        <a:rPr lang="es-ES" sz="2000" b="0" dirty="0"/>
                        <a:t>DE INVERSION</a:t>
                      </a:r>
                      <a:endParaRPr lang="es-ES" sz="2000" b="0" dirty="0">
                        <a:latin typeface="Calisto MT" panose="02040603050505030304" pitchFamily="18" charset="0"/>
                      </a:endParaRPr>
                    </a:p>
                  </a:txBody>
                  <a:tcPr marL="0" marR="0" marT="0" marB="0" anchor="b"/>
                </a:tc>
                <a:tc>
                  <a:txBody>
                    <a:bodyPr/>
                    <a:lstStyle/>
                    <a:p>
                      <a:pPr algn="ctr" fontAlgn="b"/>
                      <a:r>
                        <a:rPr lang="es-US" sz="2000" b="0" u="none" strike="noStrike" dirty="0">
                          <a:solidFill>
                            <a:srgbClr val="000000"/>
                          </a:solidFill>
                          <a:effectLst/>
                        </a:rPr>
                        <a:t>                                           166,531.50</a:t>
                      </a:r>
                      <a:endParaRPr lang="es-US" sz="2000" b="0" i="0" u="none" strike="noStrike" dirty="0">
                        <a:solidFill>
                          <a:srgbClr val="000000"/>
                        </a:solidFill>
                        <a:effectLst/>
                        <a:latin typeface="Calisto MT" panose="02040603050505030304" pitchFamily="18" charset="0"/>
                      </a:endParaRPr>
                    </a:p>
                  </a:txBody>
                  <a:tcPr marL="9525" marR="9525" marT="9525" marB="0" anchor="b"/>
                </a:tc>
                <a:tc>
                  <a:txBody>
                    <a:bodyPr/>
                    <a:lstStyle/>
                    <a:p>
                      <a:pPr algn="ctr" fontAlgn="b"/>
                      <a:r>
                        <a:rPr lang="es-US" sz="2000" b="0" u="none" strike="noStrike" dirty="0">
                          <a:solidFill>
                            <a:srgbClr val="000000"/>
                          </a:solidFill>
                          <a:effectLst/>
                        </a:rPr>
                        <a:t>                                       166,531.50</a:t>
                      </a:r>
                      <a:endParaRPr lang="es-US" sz="2000" b="0" i="0" u="none" strike="noStrike" dirty="0">
                        <a:solidFill>
                          <a:srgbClr val="000000"/>
                        </a:solidFill>
                        <a:effectLst/>
                        <a:latin typeface="Calisto MT" panose="02040603050505030304" pitchFamily="18" charset="0"/>
                      </a:endParaRPr>
                    </a:p>
                  </a:txBody>
                  <a:tcPr marL="9525" marR="9525" marT="9525" marB="0" anchor="b"/>
                </a:tc>
                <a:extLst>
                  <a:ext uri="{0D108BD9-81ED-4DB2-BD59-A6C34878D82A}">
                    <a16:rowId xmlns:a16="http://schemas.microsoft.com/office/drawing/2014/main" val="10002"/>
                  </a:ext>
                </a:extLst>
              </a:tr>
              <a:tr h="421595">
                <a:tc>
                  <a:txBody>
                    <a:bodyPr/>
                    <a:lstStyle/>
                    <a:p>
                      <a:pPr algn="ctr" fontAlgn="b"/>
                      <a:r>
                        <a:rPr lang="es-ES" sz="2000" dirty="0"/>
                        <a:t> 3</a:t>
                      </a:r>
                      <a:endParaRPr lang="es-ES" sz="2000" dirty="0">
                        <a:latin typeface="Calisto MT" panose="02040603050505030304" pitchFamily="18" charset="0"/>
                      </a:endParaRPr>
                    </a:p>
                  </a:txBody>
                  <a:tcPr marL="0" marR="0" marT="0" marB="0" anchor="b"/>
                </a:tc>
                <a:tc>
                  <a:txBody>
                    <a:bodyPr/>
                    <a:lstStyle/>
                    <a:p>
                      <a:pPr algn="l" fontAlgn="b"/>
                      <a:r>
                        <a:rPr lang="es-ES" sz="2000" b="0" dirty="0"/>
                        <a:t>GASTOS</a:t>
                      </a:r>
                      <a:r>
                        <a:rPr lang="es-ES" sz="2000" b="0" baseline="0" dirty="0"/>
                        <a:t> </a:t>
                      </a:r>
                      <a:r>
                        <a:rPr lang="es-ES" sz="2000" b="0" dirty="0"/>
                        <a:t>DE CAPITAL</a:t>
                      </a:r>
                      <a:endParaRPr lang="es-ES" sz="2000" b="0" dirty="0">
                        <a:latin typeface="Calisto MT" panose="02040603050505030304" pitchFamily="18" charset="0"/>
                      </a:endParaRPr>
                    </a:p>
                  </a:txBody>
                  <a:tcPr marL="0" marR="0" marT="0" marB="0" anchor="b"/>
                </a:tc>
                <a:tc>
                  <a:txBody>
                    <a:bodyPr/>
                    <a:lstStyle/>
                    <a:p>
                      <a:pPr algn="ctr" fontAlgn="b"/>
                      <a:r>
                        <a:rPr lang="es-US" sz="2000" b="0" u="none" strike="noStrike" dirty="0">
                          <a:solidFill>
                            <a:srgbClr val="000000"/>
                          </a:solidFill>
                          <a:effectLst/>
                        </a:rPr>
                        <a:t>6,417.01</a:t>
                      </a:r>
                      <a:endParaRPr lang="es-US" sz="2000" b="0" i="0" u="none" strike="noStrike" dirty="0">
                        <a:solidFill>
                          <a:srgbClr val="000000"/>
                        </a:solidFill>
                        <a:effectLst/>
                        <a:latin typeface="Calisto MT" panose="02040603050505030304" pitchFamily="18" charset="0"/>
                      </a:endParaRPr>
                    </a:p>
                  </a:txBody>
                  <a:tcPr marL="9525" marR="9525" marT="9525" marB="0" anchor="b"/>
                </a:tc>
                <a:tc>
                  <a:txBody>
                    <a:bodyPr/>
                    <a:lstStyle/>
                    <a:p>
                      <a:pPr algn="ctr" fontAlgn="b"/>
                      <a:r>
                        <a:rPr lang="es-US" sz="2000" b="0" u="none" strike="noStrike" dirty="0">
                          <a:solidFill>
                            <a:srgbClr val="000000"/>
                          </a:solidFill>
                          <a:effectLst/>
                        </a:rPr>
                        <a:t>6,417.01</a:t>
                      </a:r>
                      <a:endParaRPr lang="es-US" sz="2000" b="0" i="0" u="none" strike="noStrike" dirty="0">
                        <a:solidFill>
                          <a:srgbClr val="000000"/>
                        </a:solidFill>
                        <a:effectLst/>
                        <a:latin typeface="Calisto MT" panose="02040603050505030304" pitchFamily="18" charset="0"/>
                      </a:endParaRPr>
                    </a:p>
                  </a:txBody>
                  <a:tcPr marL="9525" marR="9525" marT="9525" marB="0" anchor="b"/>
                </a:tc>
                <a:extLst>
                  <a:ext uri="{0D108BD9-81ED-4DB2-BD59-A6C34878D82A}">
                    <a16:rowId xmlns:a16="http://schemas.microsoft.com/office/drawing/2014/main" val="10003"/>
                  </a:ext>
                </a:extLst>
              </a:tr>
              <a:tr h="551759">
                <a:tc>
                  <a:txBody>
                    <a:bodyPr/>
                    <a:lstStyle/>
                    <a:p>
                      <a:pPr algn="ctr" fontAlgn="b"/>
                      <a:r>
                        <a:rPr lang="es-ES" sz="2000" dirty="0"/>
                        <a:t>4</a:t>
                      </a:r>
                      <a:endParaRPr lang="es-ES" sz="2000" dirty="0">
                        <a:latin typeface="Calisto MT" panose="02040603050505030304" pitchFamily="18" charset="0"/>
                      </a:endParaRPr>
                    </a:p>
                  </a:txBody>
                  <a:tcPr marL="0" marR="0" marT="0" marB="0" anchor="b"/>
                </a:tc>
                <a:tc>
                  <a:txBody>
                    <a:bodyPr/>
                    <a:lstStyle/>
                    <a:p>
                      <a:pPr algn="l" fontAlgn="b"/>
                      <a:r>
                        <a:rPr lang="es-ES" sz="2000" b="0" dirty="0"/>
                        <a:t>GASTOS  DE FINANCIAMIENTO</a:t>
                      </a:r>
                      <a:endParaRPr lang="es-ES" sz="2000" b="0" dirty="0">
                        <a:latin typeface="Calisto MT" panose="02040603050505030304" pitchFamily="18" charset="0"/>
                      </a:endParaRPr>
                    </a:p>
                  </a:txBody>
                  <a:tcPr marL="0" marR="0" marT="0" marB="0" anchor="b"/>
                </a:tc>
                <a:tc>
                  <a:txBody>
                    <a:bodyPr/>
                    <a:lstStyle/>
                    <a:p>
                      <a:pPr algn="ctr" fontAlgn="b"/>
                      <a:r>
                        <a:rPr lang="es-US" sz="2000" b="0" u="none" strike="noStrike" dirty="0">
                          <a:solidFill>
                            <a:srgbClr val="000000"/>
                          </a:solidFill>
                          <a:effectLst/>
                        </a:rPr>
                        <a:t>8,136.80</a:t>
                      </a:r>
                      <a:endParaRPr lang="es-US" sz="2000" b="0" i="0" u="none" strike="noStrike" dirty="0">
                        <a:solidFill>
                          <a:srgbClr val="000000"/>
                        </a:solidFill>
                        <a:effectLst/>
                        <a:latin typeface="Calisto MT" panose="02040603050505030304" pitchFamily="18" charset="0"/>
                      </a:endParaRPr>
                    </a:p>
                  </a:txBody>
                  <a:tcPr marL="9525" marR="9525" marT="9525" marB="0" anchor="b"/>
                </a:tc>
                <a:tc>
                  <a:txBody>
                    <a:bodyPr/>
                    <a:lstStyle/>
                    <a:p>
                      <a:pPr algn="ctr" fontAlgn="b"/>
                      <a:r>
                        <a:rPr lang="es-US" sz="2000" b="0" u="none" strike="noStrike" dirty="0">
                          <a:solidFill>
                            <a:srgbClr val="000000"/>
                          </a:solidFill>
                          <a:effectLst/>
                        </a:rPr>
                        <a:t>8,136.80</a:t>
                      </a:r>
                      <a:endParaRPr lang="es-US" sz="2000" b="0" i="0" u="none" strike="noStrike" dirty="0">
                        <a:solidFill>
                          <a:srgbClr val="000000"/>
                        </a:solidFill>
                        <a:effectLst/>
                        <a:latin typeface="Calisto MT" panose="02040603050505030304" pitchFamily="18" charset="0"/>
                      </a:endParaRPr>
                    </a:p>
                  </a:txBody>
                  <a:tcPr marL="9525" marR="9525" marT="9525" marB="0" anchor="b"/>
                </a:tc>
                <a:extLst>
                  <a:ext uri="{0D108BD9-81ED-4DB2-BD59-A6C34878D82A}">
                    <a16:rowId xmlns:a16="http://schemas.microsoft.com/office/drawing/2014/main" val="10004"/>
                  </a:ext>
                </a:extLst>
              </a:tr>
              <a:tr h="471805">
                <a:tc gridSpan="2">
                  <a:txBody>
                    <a:bodyPr/>
                    <a:lstStyle/>
                    <a:p>
                      <a:pPr algn="ctr" fontAlgn="b"/>
                      <a:r>
                        <a:rPr lang="es-ES" sz="2000" b="1" dirty="0">
                          <a:solidFill>
                            <a:schemeClr val="tx1"/>
                          </a:solidFill>
                        </a:rPr>
                        <a:t>TOTAL</a:t>
                      </a:r>
                    </a:p>
                  </a:txBody>
                  <a:tcPr marL="0" marR="0" marT="0" marB="0" anchor="ctr"/>
                </a:tc>
                <a:tc hMerge="1">
                  <a:txBody>
                    <a:bodyPr/>
                    <a:lstStyle/>
                    <a:p>
                      <a:endParaRPr dirty="0"/>
                    </a:p>
                  </a:txBody>
                  <a:tcPr marL="0" marR="0" marT="0" marB="0" anchor="b">
                    <a:solidFill>
                      <a:schemeClr val="accent4">
                        <a:lumMod val="60000"/>
                        <a:lumOff val="40000"/>
                      </a:schemeClr>
                    </a:solidFill>
                  </a:tcPr>
                </a:tc>
                <a:tc>
                  <a:txBody>
                    <a:bodyPr/>
                    <a:lstStyle/>
                    <a:p>
                      <a:pPr algn="ctr" fontAlgn="b"/>
                      <a:r>
                        <a:rPr lang="es-US" sz="2000" b="1" u="none" strike="noStrike" dirty="0">
                          <a:solidFill>
                            <a:srgbClr val="000000"/>
                          </a:solidFill>
                          <a:effectLst/>
                        </a:rPr>
                        <a:t>253,335.79</a:t>
                      </a:r>
                      <a:endParaRPr lang="es-US" sz="2000" b="1" i="0" u="none" strike="noStrike" dirty="0">
                        <a:solidFill>
                          <a:srgbClr val="000000"/>
                        </a:solidFill>
                        <a:effectLst/>
                        <a:latin typeface="Calisto MT" panose="02040603050505030304" pitchFamily="18" charset="0"/>
                      </a:endParaRPr>
                    </a:p>
                  </a:txBody>
                  <a:tcPr marL="9525" marR="9525" marT="9525" marB="0" anchor="b"/>
                </a:tc>
                <a:tc>
                  <a:txBody>
                    <a:bodyPr/>
                    <a:lstStyle/>
                    <a:p>
                      <a:pPr algn="ctr" fontAlgn="b"/>
                      <a:r>
                        <a:rPr lang="es-US" sz="2000" b="1" u="none" strike="noStrike" dirty="0">
                          <a:solidFill>
                            <a:srgbClr val="000000"/>
                          </a:solidFill>
                          <a:effectLst/>
                        </a:rPr>
                        <a:t>253,335.79</a:t>
                      </a:r>
                      <a:endParaRPr lang="es-US" sz="2000" b="1" i="0" u="none" strike="noStrike" dirty="0">
                        <a:solidFill>
                          <a:srgbClr val="000000"/>
                        </a:solidFill>
                        <a:effectLst/>
                        <a:latin typeface="Calisto MT" panose="02040603050505030304" pitchFamily="18" charset="0"/>
                      </a:endParaRPr>
                    </a:p>
                  </a:txBody>
                  <a:tcPr marL="9525" marR="9525" marT="9525" marB="0" anchor="b"/>
                </a:tc>
                <a:extLst>
                  <a:ext uri="{0D108BD9-81ED-4DB2-BD59-A6C34878D82A}">
                    <a16:rowId xmlns:a16="http://schemas.microsoft.com/office/drawing/2014/main" val="10005"/>
                  </a:ext>
                </a:extLst>
              </a:tr>
            </a:tbl>
          </a:graphicData>
        </a:graphic>
      </p:graphicFrame>
      <p:pic>
        <p:nvPicPr>
          <p:cNvPr id="8" name="Imagen 7">
            <a:extLst>
              <a:ext uri="{FF2B5EF4-FFF2-40B4-BE49-F238E27FC236}">
                <a16:creationId xmlns:a16="http://schemas.microsoft.com/office/drawing/2014/main" id="{2721F43F-F10A-44B3-BFB7-477312AF71C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82999" y="82580"/>
            <a:ext cx="811502" cy="625306"/>
          </a:xfrm>
          <a:prstGeom prst="rect">
            <a:avLst/>
          </a:prstGeom>
        </p:spPr>
      </p:pic>
      <p:sp>
        <p:nvSpPr>
          <p:cNvPr id="12" name="Rectángulo 11">
            <a:extLst>
              <a:ext uri="{FF2B5EF4-FFF2-40B4-BE49-F238E27FC236}">
                <a16:creationId xmlns:a16="http://schemas.microsoft.com/office/drawing/2014/main" id="{F86F4279-0822-4177-94E8-CBB19E2C5CAE}"/>
              </a:ext>
            </a:extLst>
          </p:cNvPr>
          <p:cNvSpPr/>
          <p:nvPr/>
        </p:nvSpPr>
        <p:spPr>
          <a:xfrm>
            <a:off x="5561183" y="6507161"/>
            <a:ext cx="2196178"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sp>
        <p:nvSpPr>
          <p:cNvPr id="13" name="Diagrama de flujo: datos almacenados 12">
            <a:extLst>
              <a:ext uri="{FF2B5EF4-FFF2-40B4-BE49-F238E27FC236}">
                <a16:creationId xmlns:a16="http://schemas.microsoft.com/office/drawing/2014/main" id="{B21DE2D8-2D89-4265-A817-C2E59B5FD216}"/>
              </a:ext>
            </a:extLst>
          </p:cNvPr>
          <p:cNvSpPr/>
          <p:nvPr/>
        </p:nvSpPr>
        <p:spPr>
          <a:xfrm>
            <a:off x="42333" y="855965"/>
            <a:ext cx="386031" cy="212499"/>
          </a:xfrm>
          <a:prstGeom prst="flowChartOnlineStorag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14" name="Diagrama de flujo: datos almacenados 13">
            <a:extLst>
              <a:ext uri="{FF2B5EF4-FFF2-40B4-BE49-F238E27FC236}">
                <a16:creationId xmlns:a16="http://schemas.microsoft.com/office/drawing/2014/main" id="{E5A31C4C-A005-4493-84D8-60E7E203C038}"/>
              </a:ext>
            </a:extLst>
          </p:cNvPr>
          <p:cNvSpPr/>
          <p:nvPr/>
        </p:nvSpPr>
        <p:spPr>
          <a:xfrm>
            <a:off x="428364" y="855964"/>
            <a:ext cx="386031" cy="212499"/>
          </a:xfrm>
          <a:prstGeom prst="flowChartOnlineStorag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15" name="Diagrama de flujo: datos almacenados 14">
            <a:extLst>
              <a:ext uri="{FF2B5EF4-FFF2-40B4-BE49-F238E27FC236}">
                <a16:creationId xmlns:a16="http://schemas.microsoft.com/office/drawing/2014/main" id="{D7593E79-5AA9-4F52-B25E-2FC853857878}"/>
              </a:ext>
            </a:extLst>
          </p:cNvPr>
          <p:cNvSpPr/>
          <p:nvPr/>
        </p:nvSpPr>
        <p:spPr>
          <a:xfrm>
            <a:off x="814395" y="861444"/>
            <a:ext cx="386031" cy="212499"/>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pic>
        <p:nvPicPr>
          <p:cNvPr id="2" name="Imagen 1">
            <a:extLst>
              <a:ext uri="{FF2B5EF4-FFF2-40B4-BE49-F238E27FC236}">
                <a16:creationId xmlns:a16="http://schemas.microsoft.com/office/drawing/2014/main" id="{75D71F8F-CF71-4791-9291-4439D6CA7C3A}"/>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903646" y="5941768"/>
            <a:ext cx="1511253" cy="511368"/>
          </a:xfrm>
          <a:prstGeom prst="rect">
            <a:avLst/>
          </a:prstGeom>
          <a:noFill/>
          <a:ln>
            <a:noFill/>
          </a:ln>
        </p:spPr>
      </p:pic>
      <p:pic>
        <p:nvPicPr>
          <p:cNvPr id="5" name="Imagen 4">
            <a:extLst>
              <a:ext uri="{FF2B5EF4-FFF2-40B4-BE49-F238E27FC236}">
                <a16:creationId xmlns:a16="http://schemas.microsoft.com/office/drawing/2014/main" id="{9B9EDA6A-54C1-5A49-1C17-D9308C5849D5}"/>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50208248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adroTexto 2">
            <a:extLst>
              <a:ext uri="{FF2B5EF4-FFF2-40B4-BE49-F238E27FC236}">
                <a16:creationId xmlns:a16="http://schemas.microsoft.com/office/drawing/2014/main" id="{606A28A3-1F3F-2769-C782-6292AE80B51B}"/>
              </a:ext>
            </a:extLst>
          </p:cNvPr>
          <p:cNvSpPr txBox="1"/>
          <p:nvPr/>
        </p:nvSpPr>
        <p:spPr>
          <a:xfrm>
            <a:off x="1644771" y="410399"/>
            <a:ext cx="9188881"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b="1" dirty="0">
                <a:latin typeface="Calisto MT" panose="02040603050505030304" pitchFamily="18" charset="0"/>
              </a:rPr>
              <a:t>ADQUISICIÓN DE PRENDAS DE PROTECCIÓN, INSUMOS MÉDICOS E INSUMOS DE BIOSEGURIDAD PARA EL CONVENIO MIES- GAD PARROQUIAL DE SAN JACINTO DE WAKAMBEIS</a:t>
            </a:r>
          </a:p>
          <a:p>
            <a:pPr algn="ctr"/>
            <a:r>
              <a:rPr lang="es-MX" dirty="0">
                <a:solidFill>
                  <a:srgbClr val="FF0000"/>
                </a:solidFill>
                <a:latin typeface="Calisto MT" panose="02040603050505030304" pitchFamily="18" charset="0"/>
              </a:rPr>
              <a:t>Monto:     $   157.00</a:t>
            </a:r>
            <a:endParaRPr lang="es-EC" dirty="0">
              <a:solidFill>
                <a:srgbClr val="FF0000"/>
              </a:solidFill>
              <a:latin typeface="Calisto MT" panose="02040603050505030304" pitchFamily="18" charset="0"/>
            </a:endParaRPr>
          </a:p>
        </p:txBody>
      </p:sp>
      <p:pic>
        <p:nvPicPr>
          <p:cNvPr id="2" name="Imagen 1">
            <a:extLst>
              <a:ext uri="{FF2B5EF4-FFF2-40B4-BE49-F238E27FC236}">
                <a16:creationId xmlns:a16="http://schemas.microsoft.com/office/drawing/2014/main" id="{EFE85566-FF3A-6467-418A-6E265AB7A06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F94C9512-1FEF-CEA1-1DF6-7CCFFC6DB01F}"/>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74065" y="76375"/>
            <a:ext cx="720436" cy="555135"/>
          </a:xfrm>
          <a:prstGeom prst="rect">
            <a:avLst/>
          </a:prstGeom>
        </p:spPr>
      </p:pic>
      <p:sp>
        <p:nvSpPr>
          <p:cNvPr id="5" name="Rectángulo 4">
            <a:extLst>
              <a:ext uri="{FF2B5EF4-FFF2-40B4-BE49-F238E27FC236}">
                <a16:creationId xmlns:a16="http://schemas.microsoft.com/office/drawing/2014/main" id="{A3ADB5E9-BFE3-A34C-F1CD-48572B60FD10}"/>
              </a:ext>
            </a:extLst>
          </p:cNvPr>
          <p:cNvSpPr/>
          <p:nvPr/>
        </p:nvSpPr>
        <p:spPr>
          <a:xfrm>
            <a:off x="9829568" y="6535404"/>
            <a:ext cx="2362432"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E1F25160-DDD5-A43D-C6AA-80F779733A2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2" name="Imagen 11">
            <a:extLst>
              <a:ext uri="{FF2B5EF4-FFF2-40B4-BE49-F238E27FC236}">
                <a16:creationId xmlns:a16="http://schemas.microsoft.com/office/drawing/2014/main" id="{B12A25A4-1494-A9AF-13F2-2700FA6FD216}"/>
              </a:ext>
            </a:extLst>
          </p:cNvPr>
          <p:cNvPicPr>
            <a:picLocks noChangeAspect="1"/>
          </p:cNvPicPr>
          <p:nvPr/>
        </p:nvPicPr>
        <p:blipFill>
          <a:blip r:embed="rId7"/>
          <a:stretch>
            <a:fillRect/>
          </a:stretch>
        </p:blipFill>
        <p:spPr>
          <a:xfrm>
            <a:off x="7332453" y="1833810"/>
            <a:ext cx="3347605" cy="4463473"/>
          </a:xfrm>
          <a:prstGeom prst="rect">
            <a:avLst/>
          </a:prstGeom>
        </p:spPr>
      </p:pic>
      <p:pic>
        <p:nvPicPr>
          <p:cNvPr id="13" name="Imagen 12">
            <a:extLst>
              <a:ext uri="{FF2B5EF4-FFF2-40B4-BE49-F238E27FC236}">
                <a16:creationId xmlns:a16="http://schemas.microsoft.com/office/drawing/2014/main" id="{87F07115-1F71-9276-32A6-093AE4BA15BC}"/>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rot="5400000">
            <a:off x="2716787" y="3776586"/>
            <a:ext cx="1477329" cy="2144148"/>
          </a:xfrm>
          <a:prstGeom prst="rect">
            <a:avLst/>
          </a:prstGeom>
          <a:noFill/>
          <a:ln>
            <a:noFill/>
          </a:ln>
        </p:spPr>
      </p:pic>
      <p:pic>
        <p:nvPicPr>
          <p:cNvPr id="14" name="Imagen 13">
            <a:extLst>
              <a:ext uri="{FF2B5EF4-FFF2-40B4-BE49-F238E27FC236}">
                <a16:creationId xmlns:a16="http://schemas.microsoft.com/office/drawing/2014/main" id="{3A8E07C8-9A1D-D90C-394D-147DE53620C1}"/>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rot="16200000">
            <a:off x="5175227" y="1900877"/>
            <a:ext cx="1661899" cy="2215611"/>
          </a:xfrm>
          <a:prstGeom prst="rect">
            <a:avLst/>
          </a:prstGeom>
          <a:noFill/>
          <a:ln>
            <a:noFill/>
          </a:ln>
        </p:spPr>
      </p:pic>
      <p:pic>
        <p:nvPicPr>
          <p:cNvPr id="15" name="Imagen 14">
            <a:extLst>
              <a:ext uri="{FF2B5EF4-FFF2-40B4-BE49-F238E27FC236}">
                <a16:creationId xmlns:a16="http://schemas.microsoft.com/office/drawing/2014/main" id="{98874546-9DFB-D0FD-1DAA-5F0C1C1050AE}"/>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3510698" y="2132201"/>
            <a:ext cx="1282976" cy="1711417"/>
          </a:xfrm>
          <a:prstGeom prst="rect">
            <a:avLst/>
          </a:prstGeom>
          <a:noFill/>
          <a:ln>
            <a:noFill/>
          </a:ln>
        </p:spPr>
      </p:pic>
      <p:pic>
        <p:nvPicPr>
          <p:cNvPr id="16" name="Imagen 15">
            <a:extLst>
              <a:ext uri="{FF2B5EF4-FFF2-40B4-BE49-F238E27FC236}">
                <a16:creationId xmlns:a16="http://schemas.microsoft.com/office/drawing/2014/main" id="{D23F2FF3-4FDD-99D5-C0A6-7FFCF1D8A915}"/>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rot="16200000">
            <a:off x="5141441" y="3587221"/>
            <a:ext cx="1359518" cy="2444350"/>
          </a:xfrm>
          <a:prstGeom prst="rect">
            <a:avLst/>
          </a:prstGeom>
          <a:noFill/>
          <a:ln>
            <a:noFill/>
          </a:ln>
        </p:spPr>
      </p:pic>
      <p:pic>
        <p:nvPicPr>
          <p:cNvPr id="17" name="Imagen 16">
            <a:extLst>
              <a:ext uri="{FF2B5EF4-FFF2-40B4-BE49-F238E27FC236}">
                <a16:creationId xmlns:a16="http://schemas.microsoft.com/office/drawing/2014/main" id="{94885907-F1DF-4293-8434-803BF2871374}"/>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10851" t="7389" r="7090" b="6019"/>
          <a:stretch/>
        </p:blipFill>
        <p:spPr bwMode="auto">
          <a:xfrm rot="5400000">
            <a:off x="127258" y="2338312"/>
            <a:ext cx="1694284" cy="1340742"/>
          </a:xfrm>
          <a:prstGeom prst="rect">
            <a:avLst/>
          </a:prstGeom>
          <a:noFill/>
          <a:ln>
            <a:noFill/>
          </a:ln>
          <a:extLst>
            <a:ext uri="{53640926-AAD7-44D8-BBD7-CCE9431645EC}">
              <a14:shadowObscured xmlns:a14="http://schemas.microsoft.com/office/drawing/2010/main"/>
            </a:ext>
          </a:extLst>
        </p:spPr>
      </p:pic>
      <p:pic>
        <p:nvPicPr>
          <p:cNvPr id="18" name="Imagen 17">
            <a:extLst>
              <a:ext uri="{FF2B5EF4-FFF2-40B4-BE49-F238E27FC236}">
                <a16:creationId xmlns:a16="http://schemas.microsoft.com/office/drawing/2014/main" id="{A35D4473-6261-1755-A6DB-47A228614CE4}"/>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22278" t="8340" r="22617" b="13498"/>
          <a:stretch/>
        </p:blipFill>
        <p:spPr bwMode="auto">
          <a:xfrm>
            <a:off x="1762805" y="2132201"/>
            <a:ext cx="1629858" cy="1733320"/>
          </a:xfrm>
          <a:prstGeom prst="rect">
            <a:avLst/>
          </a:prstGeom>
          <a:noFill/>
          <a:ln>
            <a:noFill/>
          </a:ln>
          <a:extLst>
            <a:ext uri="{53640926-AAD7-44D8-BBD7-CCE9431645EC}">
              <a14:shadowObscured xmlns:a14="http://schemas.microsoft.com/office/drawing/2010/main"/>
            </a:ext>
          </a:extLst>
        </p:spPr>
      </p:pic>
      <p:pic>
        <p:nvPicPr>
          <p:cNvPr id="19" name="Imagen 18">
            <a:extLst>
              <a:ext uri="{FF2B5EF4-FFF2-40B4-BE49-F238E27FC236}">
                <a16:creationId xmlns:a16="http://schemas.microsoft.com/office/drawing/2014/main" id="{C86D23E4-CCA4-1F38-F009-90EB78887A3A}"/>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21436" r="6418" b="3367"/>
          <a:stretch/>
        </p:blipFill>
        <p:spPr bwMode="auto">
          <a:xfrm rot="5400000">
            <a:off x="308656" y="3887408"/>
            <a:ext cx="1998596" cy="2007851"/>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3073981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8B6D0-6A80-19C7-850C-361E3CD1FC49}"/>
            </a:ext>
          </a:extLst>
        </p:cNvPr>
        <p:cNvGrpSpPr/>
        <p:nvPr/>
      </p:nvGrpSpPr>
      <p:grpSpPr>
        <a:xfrm>
          <a:off x="0" y="0"/>
          <a:ext cx="0" cy="0"/>
          <a:chOff x="0" y="0"/>
          <a:chExt cx="0" cy="0"/>
        </a:xfrm>
      </p:grpSpPr>
      <p:sp>
        <p:nvSpPr>
          <p:cNvPr id="3" name="CuadroTexto 2">
            <a:extLst>
              <a:ext uri="{FF2B5EF4-FFF2-40B4-BE49-F238E27FC236}">
                <a16:creationId xmlns:a16="http://schemas.microsoft.com/office/drawing/2014/main" id="{3EDB55AD-87BB-B80A-A119-3E5E962F9EC8}"/>
              </a:ext>
            </a:extLst>
          </p:cNvPr>
          <p:cNvSpPr txBox="1"/>
          <p:nvPr/>
        </p:nvSpPr>
        <p:spPr>
          <a:xfrm>
            <a:off x="1644771" y="410399"/>
            <a:ext cx="9188881"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b="1" dirty="0">
                <a:latin typeface="Calisto MT" panose="02040603050505030304" pitchFamily="18" charset="0"/>
              </a:rPr>
              <a:t>ADQUISICIÓN DE CAMISETAS PERSONALIZADAS PARA EL PROYECTO DEL</a:t>
            </a:r>
          </a:p>
          <a:p>
            <a:pPr algn="ctr"/>
            <a:r>
              <a:rPr lang="es-ES" b="1" dirty="0">
                <a:latin typeface="Calisto MT" panose="02040603050505030304" pitchFamily="18" charset="0"/>
              </a:rPr>
              <a:t>ADULTO MAYOR “CANITAS DORADAS</a:t>
            </a:r>
          </a:p>
          <a:p>
            <a:pPr algn="ctr"/>
            <a:r>
              <a:rPr lang="es-MX" dirty="0">
                <a:solidFill>
                  <a:srgbClr val="FF0000"/>
                </a:solidFill>
                <a:latin typeface="Calisto MT" panose="02040603050505030304" pitchFamily="18" charset="0"/>
              </a:rPr>
              <a:t>Monto:     $   520.00</a:t>
            </a:r>
            <a:endParaRPr lang="es-EC" dirty="0">
              <a:solidFill>
                <a:srgbClr val="FF0000"/>
              </a:solidFill>
              <a:latin typeface="Calisto MT" panose="02040603050505030304" pitchFamily="18" charset="0"/>
            </a:endParaRPr>
          </a:p>
        </p:txBody>
      </p:sp>
      <p:pic>
        <p:nvPicPr>
          <p:cNvPr id="2" name="Imagen 1">
            <a:extLst>
              <a:ext uri="{FF2B5EF4-FFF2-40B4-BE49-F238E27FC236}">
                <a16:creationId xmlns:a16="http://schemas.microsoft.com/office/drawing/2014/main" id="{C7C483A5-B5A9-B16C-F1D9-2368995EAC8E}"/>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7D3F2A4C-47BA-6ACE-D90A-28001DD73A1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74065" y="76375"/>
            <a:ext cx="720436" cy="555135"/>
          </a:xfrm>
          <a:prstGeom prst="rect">
            <a:avLst/>
          </a:prstGeom>
        </p:spPr>
      </p:pic>
      <p:sp>
        <p:nvSpPr>
          <p:cNvPr id="5" name="Rectángulo 4">
            <a:extLst>
              <a:ext uri="{FF2B5EF4-FFF2-40B4-BE49-F238E27FC236}">
                <a16:creationId xmlns:a16="http://schemas.microsoft.com/office/drawing/2014/main" id="{71747579-E10F-7B3B-551A-622AD0D3A312}"/>
              </a:ext>
            </a:extLst>
          </p:cNvPr>
          <p:cNvSpPr/>
          <p:nvPr/>
        </p:nvSpPr>
        <p:spPr>
          <a:xfrm>
            <a:off x="9829568" y="6535404"/>
            <a:ext cx="2362432"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833C12B9-867C-3C97-E687-29CFCBFC880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6" name="Imagen 5">
            <a:extLst>
              <a:ext uri="{FF2B5EF4-FFF2-40B4-BE49-F238E27FC236}">
                <a16:creationId xmlns:a16="http://schemas.microsoft.com/office/drawing/2014/main" id="{8873DB67-F91A-63F1-3BF6-7898996AABEC}"/>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270476" y="1586689"/>
            <a:ext cx="1724025" cy="2298700"/>
          </a:xfrm>
          <a:prstGeom prst="rect">
            <a:avLst/>
          </a:prstGeom>
          <a:noFill/>
          <a:ln>
            <a:noFill/>
          </a:ln>
        </p:spPr>
      </p:pic>
      <p:pic>
        <p:nvPicPr>
          <p:cNvPr id="8" name="Imagen 7">
            <a:extLst>
              <a:ext uri="{FF2B5EF4-FFF2-40B4-BE49-F238E27FC236}">
                <a16:creationId xmlns:a16="http://schemas.microsoft.com/office/drawing/2014/main" id="{47F177A1-AFEC-986E-95D9-583742E37DBB}"/>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33837" y="1630159"/>
            <a:ext cx="4743450" cy="3553460"/>
          </a:xfrm>
          <a:prstGeom prst="rect">
            <a:avLst/>
          </a:prstGeom>
          <a:noFill/>
          <a:ln>
            <a:noFill/>
          </a:ln>
        </p:spPr>
      </p:pic>
      <p:pic>
        <p:nvPicPr>
          <p:cNvPr id="9" name="Imagen 8">
            <a:extLst>
              <a:ext uri="{FF2B5EF4-FFF2-40B4-BE49-F238E27FC236}">
                <a16:creationId xmlns:a16="http://schemas.microsoft.com/office/drawing/2014/main" id="{E4F0C415-11C8-2DFD-47D7-2B14879152B8}"/>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400559" y="1612379"/>
            <a:ext cx="1666875" cy="2261870"/>
          </a:xfrm>
          <a:prstGeom prst="rect">
            <a:avLst/>
          </a:prstGeom>
          <a:noFill/>
          <a:ln>
            <a:noFill/>
          </a:ln>
        </p:spPr>
      </p:pic>
      <p:pic>
        <p:nvPicPr>
          <p:cNvPr id="10" name="Imagen 9">
            <a:extLst>
              <a:ext uri="{FF2B5EF4-FFF2-40B4-BE49-F238E27FC236}">
                <a16:creationId xmlns:a16="http://schemas.microsoft.com/office/drawing/2014/main" id="{236EDAB2-B48A-E621-77E7-E02C75B3E44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784214" y="4164330"/>
            <a:ext cx="1790700" cy="1929765"/>
          </a:xfrm>
          <a:prstGeom prst="rect">
            <a:avLst/>
          </a:prstGeom>
          <a:noFill/>
          <a:ln>
            <a:noFill/>
          </a:ln>
        </p:spPr>
      </p:pic>
      <p:pic>
        <p:nvPicPr>
          <p:cNvPr id="11" name="Imagen 10">
            <a:extLst>
              <a:ext uri="{FF2B5EF4-FFF2-40B4-BE49-F238E27FC236}">
                <a16:creationId xmlns:a16="http://schemas.microsoft.com/office/drawing/2014/main" id="{9E4E9AEB-05F2-80F0-2319-D552F43D534C}"/>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5784214" y="1630159"/>
            <a:ext cx="2451100" cy="2244090"/>
          </a:xfrm>
          <a:prstGeom prst="rect">
            <a:avLst/>
          </a:prstGeom>
          <a:noFill/>
          <a:ln>
            <a:noFill/>
          </a:ln>
        </p:spPr>
      </p:pic>
      <p:pic>
        <p:nvPicPr>
          <p:cNvPr id="20" name="Imagen 19">
            <a:extLst>
              <a:ext uri="{FF2B5EF4-FFF2-40B4-BE49-F238E27FC236}">
                <a16:creationId xmlns:a16="http://schemas.microsoft.com/office/drawing/2014/main" id="{615A87C4-A304-42A5-BC6F-7E8A7A6E6C55}"/>
              </a:ext>
            </a:extLst>
          </p:cNvPr>
          <p:cNvPicPr>
            <a:picLocks noChangeAspect="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7981841" y="4152899"/>
            <a:ext cx="1419225" cy="1892300"/>
          </a:xfrm>
          <a:prstGeom prst="rect">
            <a:avLst/>
          </a:prstGeom>
          <a:noFill/>
          <a:ln>
            <a:noFill/>
          </a:ln>
        </p:spPr>
      </p:pic>
      <p:pic>
        <p:nvPicPr>
          <p:cNvPr id="21" name="Imagen 20">
            <a:extLst>
              <a:ext uri="{FF2B5EF4-FFF2-40B4-BE49-F238E27FC236}">
                <a16:creationId xmlns:a16="http://schemas.microsoft.com/office/drawing/2014/main" id="{92F9AF3E-87EA-E253-E18A-A6B029307DFC}"/>
              </a:ext>
            </a:extLst>
          </p:cNvPr>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691759" y="4164039"/>
            <a:ext cx="1409700" cy="1879600"/>
          </a:xfrm>
          <a:prstGeom prst="rect">
            <a:avLst/>
          </a:prstGeom>
          <a:noFill/>
          <a:ln>
            <a:noFill/>
          </a:ln>
        </p:spPr>
      </p:pic>
    </p:spTree>
    <p:extLst>
      <p:ext uri="{BB962C8B-B14F-4D97-AF65-F5344CB8AC3E}">
        <p14:creationId xmlns:p14="http://schemas.microsoft.com/office/powerpoint/2010/main" val="12533312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CE80301-5799-D313-BCA3-E4206F0014A3}"/>
              </a:ext>
            </a:extLst>
          </p:cNvPr>
          <p:cNvSpPr txBox="1"/>
          <p:nvPr/>
        </p:nvSpPr>
        <p:spPr>
          <a:xfrm>
            <a:off x="1589276" y="69557"/>
            <a:ext cx="4987550" cy="172354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b="1" dirty="0">
                <a:latin typeface="Arial Rounded MT Bold" panose="020F0704030504030204" pitchFamily="34" charset="0"/>
              </a:rPr>
              <a:t> </a:t>
            </a:r>
            <a:r>
              <a:rPr lang="es-MX" b="1" dirty="0">
                <a:latin typeface="Calisto MT" panose="02040603050505030304" pitchFamily="18" charset="0"/>
              </a:rPr>
              <a:t>“ENTREGA DE MATERIAL DIDACTICO, MATERIAL DE OFICINA Y MATERIAL DE ASEO PARA EL PUNTO DIGITAL GRATUITO (INFOCENTRO) Y GAD PARROQUIAL</a:t>
            </a:r>
            <a:endParaRPr lang="es-MX" sz="1200" b="1" dirty="0">
              <a:latin typeface="Arial Rounded MT Bold" panose="020F0704030504030204" pitchFamily="34" charset="0"/>
            </a:endParaRPr>
          </a:p>
          <a:p>
            <a:pPr algn="ctr"/>
            <a:r>
              <a:rPr lang="es-MX" sz="1600" dirty="0">
                <a:solidFill>
                  <a:srgbClr val="FF0000"/>
                </a:solidFill>
                <a:latin typeface="Calisto MT" panose="02040603050505030304" pitchFamily="18" charset="0"/>
              </a:rPr>
              <a:t>Monto $  718.98</a:t>
            </a:r>
          </a:p>
        </p:txBody>
      </p:sp>
      <p:sp>
        <p:nvSpPr>
          <p:cNvPr id="3" name="CuadroTexto 2">
            <a:extLst>
              <a:ext uri="{FF2B5EF4-FFF2-40B4-BE49-F238E27FC236}">
                <a16:creationId xmlns:a16="http://schemas.microsoft.com/office/drawing/2014/main" id="{CDBB50D1-C8E4-39E9-C3F5-7FA0C36364FE}"/>
              </a:ext>
            </a:extLst>
          </p:cNvPr>
          <p:cNvSpPr txBox="1"/>
          <p:nvPr/>
        </p:nvSpPr>
        <p:spPr>
          <a:xfrm>
            <a:off x="6976434" y="49349"/>
            <a:ext cx="3957118" cy="172354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MX" b="1" dirty="0">
                <a:latin typeface="Arial Rounded MT Bold" panose="020F0704030504030204" pitchFamily="34" charset="0"/>
              </a:rPr>
              <a:t> </a:t>
            </a:r>
            <a:r>
              <a:rPr lang="es-MX" b="1" dirty="0">
                <a:latin typeface="Calisto MT" panose="02040603050505030304" pitchFamily="18" charset="0"/>
              </a:rPr>
              <a:t>“</a:t>
            </a:r>
            <a:r>
              <a:rPr lang="es-ES" b="1" dirty="0">
                <a:latin typeface="Calisto MT" panose="02040603050505030304" pitchFamily="18" charset="0"/>
              </a:rPr>
              <a:t>ADQUISICIÓN DE MATERIAL DE OFICINA PARA EL PROYECTO DEL ADULTO MAYOR</a:t>
            </a:r>
          </a:p>
          <a:p>
            <a:pPr algn="ctr"/>
            <a:r>
              <a:rPr lang="es-ES" b="1" dirty="0">
                <a:latin typeface="Calisto MT" panose="02040603050505030304" pitchFamily="18" charset="0"/>
              </a:rPr>
              <a:t>“CANITAS DORADAS</a:t>
            </a:r>
            <a:r>
              <a:rPr lang="es-MX" b="1" dirty="0">
                <a:latin typeface="Calisto MT" panose="02040603050505030304" pitchFamily="18" charset="0"/>
              </a:rPr>
              <a:t>”</a:t>
            </a:r>
            <a:endParaRPr lang="es-MX" sz="1200" b="1" dirty="0">
              <a:latin typeface="Arial Rounded MT Bold" panose="020F0704030504030204" pitchFamily="34" charset="0"/>
            </a:endParaRPr>
          </a:p>
          <a:p>
            <a:pPr algn="ctr"/>
            <a:r>
              <a:rPr lang="es-MX" sz="1600" dirty="0">
                <a:solidFill>
                  <a:srgbClr val="FF0000"/>
                </a:solidFill>
                <a:latin typeface="Calisto MT" panose="02040603050505030304" pitchFamily="18" charset="0"/>
              </a:rPr>
              <a:t>Monto sin IVA:  $  786.30</a:t>
            </a:r>
          </a:p>
        </p:txBody>
      </p:sp>
      <p:pic>
        <p:nvPicPr>
          <p:cNvPr id="5" name="Imagen 4">
            <a:extLst>
              <a:ext uri="{FF2B5EF4-FFF2-40B4-BE49-F238E27FC236}">
                <a16:creationId xmlns:a16="http://schemas.microsoft.com/office/drawing/2014/main" id="{C36519EF-EA55-5D29-77FF-C5CE0D0C52B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7" name="Imagen 6">
            <a:extLst>
              <a:ext uri="{FF2B5EF4-FFF2-40B4-BE49-F238E27FC236}">
                <a16:creationId xmlns:a16="http://schemas.microsoft.com/office/drawing/2014/main" id="{5B11E597-D4BC-9F34-F2AB-FB928D4CAD1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9076" y="69557"/>
            <a:ext cx="830076" cy="639618"/>
          </a:xfrm>
          <a:prstGeom prst="rect">
            <a:avLst/>
          </a:prstGeom>
        </p:spPr>
      </p:pic>
      <p:sp>
        <p:nvSpPr>
          <p:cNvPr id="8" name="Rectángulo 7">
            <a:extLst>
              <a:ext uri="{FF2B5EF4-FFF2-40B4-BE49-F238E27FC236}">
                <a16:creationId xmlns:a16="http://schemas.microsoft.com/office/drawing/2014/main" id="{EC8429C8-CD90-42CF-C579-A61EC5136C14}"/>
              </a:ext>
            </a:extLst>
          </p:cNvPr>
          <p:cNvSpPr/>
          <p:nvPr/>
        </p:nvSpPr>
        <p:spPr>
          <a:xfrm>
            <a:off x="10099964" y="6453136"/>
            <a:ext cx="2154613"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9" name="Imagen 8">
            <a:extLst>
              <a:ext uri="{FF2B5EF4-FFF2-40B4-BE49-F238E27FC236}">
                <a16:creationId xmlns:a16="http://schemas.microsoft.com/office/drawing/2014/main" id="{7B52201B-2F7E-DE22-9635-21114B4C348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1" name="Imagen 10">
            <a:extLst>
              <a:ext uri="{FF2B5EF4-FFF2-40B4-BE49-F238E27FC236}">
                <a16:creationId xmlns:a16="http://schemas.microsoft.com/office/drawing/2014/main" id="{0027ADC9-6C1E-25CC-730C-F1A8388B58F9}"/>
              </a:ext>
            </a:extLst>
          </p:cNvPr>
          <p:cNvPicPr>
            <a:picLocks noChangeAspect="1"/>
          </p:cNvPicPr>
          <p:nvPr/>
        </p:nvPicPr>
        <p:blipFill>
          <a:blip r:embed="rId7"/>
          <a:stretch>
            <a:fillRect/>
          </a:stretch>
        </p:blipFill>
        <p:spPr>
          <a:xfrm>
            <a:off x="3648518" y="1975126"/>
            <a:ext cx="2928308" cy="3904411"/>
          </a:xfrm>
          <a:prstGeom prst="rect">
            <a:avLst/>
          </a:prstGeom>
        </p:spPr>
      </p:pic>
      <p:pic>
        <p:nvPicPr>
          <p:cNvPr id="13" name="Imagen 12">
            <a:extLst>
              <a:ext uri="{FF2B5EF4-FFF2-40B4-BE49-F238E27FC236}">
                <a16:creationId xmlns:a16="http://schemas.microsoft.com/office/drawing/2014/main" id="{856D2927-5D0B-67C1-1780-ABF4E3BBE167}"/>
              </a:ext>
            </a:extLst>
          </p:cNvPr>
          <p:cNvPicPr>
            <a:picLocks noChangeAspect="1"/>
          </p:cNvPicPr>
          <p:nvPr/>
        </p:nvPicPr>
        <p:blipFill>
          <a:blip r:embed="rId8"/>
          <a:stretch>
            <a:fillRect/>
          </a:stretch>
        </p:blipFill>
        <p:spPr>
          <a:xfrm>
            <a:off x="274105" y="2606044"/>
            <a:ext cx="3278468" cy="2458851"/>
          </a:xfrm>
          <a:prstGeom prst="rect">
            <a:avLst/>
          </a:prstGeom>
        </p:spPr>
      </p:pic>
      <p:pic>
        <p:nvPicPr>
          <p:cNvPr id="15" name="Imagen 14">
            <a:extLst>
              <a:ext uri="{FF2B5EF4-FFF2-40B4-BE49-F238E27FC236}">
                <a16:creationId xmlns:a16="http://schemas.microsoft.com/office/drawing/2014/main" id="{833CC7FC-0B36-E0FF-0806-C02057C4EF59}"/>
              </a:ext>
            </a:extLst>
          </p:cNvPr>
          <p:cNvPicPr>
            <a:picLocks noChangeAspect="1"/>
          </p:cNvPicPr>
          <p:nvPr/>
        </p:nvPicPr>
        <p:blipFill>
          <a:blip r:embed="rId9"/>
          <a:stretch>
            <a:fillRect/>
          </a:stretch>
        </p:blipFill>
        <p:spPr>
          <a:xfrm>
            <a:off x="7297643" y="1902390"/>
            <a:ext cx="3314701" cy="4419602"/>
          </a:xfrm>
          <a:prstGeom prst="rect">
            <a:avLst/>
          </a:prstGeom>
        </p:spPr>
      </p:pic>
    </p:spTree>
    <p:extLst>
      <p:ext uri="{BB962C8B-B14F-4D97-AF65-F5344CB8AC3E}">
        <p14:creationId xmlns:p14="http://schemas.microsoft.com/office/powerpoint/2010/main" val="33000885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outVertical)">
                                      <p:cBhvr>
                                        <p:cTn id="7" dur="125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37"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outVertical)">
                                      <p:cBhvr>
                                        <p:cTn id="12" dur="1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46069585-7330-EDD1-22ED-2A5F30E22490}"/>
              </a:ext>
            </a:extLst>
          </p:cNvPr>
          <p:cNvSpPr txBox="1"/>
          <p:nvPr/>
        </p:nvSpPr>
        <p:spPr>
          <a:xfrm>
            <a:off x="1589353" y="158643"/>
            <a:ext cx="8829265"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b="1" dirty="0">
                <a:latin typeface="Calisto MT" panose="02040603050505030304" pitchFamily="18" charset="0"/>
              </a:rPr>
              <a:t>ADQUISICIÓN DE PIZARRA PARA EL APOYO A LA EDUCACIÓN EN LA COMUNIDAD DE SAN MARCOS, PARROQUIA SAN JACINTO DE WAKAMBEIS</a:t>
            </a:r>
          </a:p>
          <a:p>
            <a:pPr algn="ctr"/>
            <a:r>
              <a:rPr lang="es-MX" dirty="0">
                <a:solidFill>
                  <a:srgbClr val="FF0000"/>
                </a:solidFill>
                <a:latin typeface="Calisto MT" panose="02040603050505030304" pitchFamily="18" charset="0"/>
              </a:rPr>
              <a:t>Monto:     $   595.20</a:t>
            </a:r>
            <a:endParaRPr lang="es-EC" dirty="0">
              <a:solidFill>
                <a:srgbClr val="FF0000"/>
              </a:solidFill>
              <a:latin typeface="Calisto MT" panose="02040603050505030304" pitchFamily="18" charset="0"/>
            </a:endParaRPr>
          </a:p>
        </p:txBody>
      </p:sp>
      <p:pic>
        <p:nvPicPr>
          <p:cNvPr id="3" name="Imagen 2">
            <a:extLst>
              <a:ext uri="{FF2B5EF4-FFF2-40B4-BE49-F238E27FC236}">
                <a16:creationId xmlns:a16="http://schemas.microsoft.com/office/drawing/2014/main" id="{8DA57AA5-EF77-5FFB-CC87-9827C57FC11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4" name="Imagen 3">
            <a:extLst>
              <a:ext uri="{FF2B5EF4-FFF2-40B4-BE49-F238E27FC236}">
                <a16:creationId xmlns:a16="http://schemas.microsoft.com/office/drawing/2014/main" id="{FADBA82F-DBFA-2375-9639-3E66DB98717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048631" y="40559"/>
            <a:ext cx="866036" cy="667327"/>
          </a:xfrm>
          <a:prstGeom prst="rect">
            <a:avLst/>
          </a:prstGeom>
        </p:spPr>
      </p:pic>
      <p:sp>
        <p:nvSpPr>
          <p:cNvPr id="5" name="Rectángulo 4">
            <a:extLst>
              <a:ext uri="{FF2B5EF4-FFF2-40B4-BE49-F238E27FC236}">
                <a16:creationId xmlns:a16="http://schemas.microsoft.com/office/drawing/2014/main" id="{11A4B190-9FB6-90EC-8526-463D5E0F8956}"/>
              </a:ext>
            </a:extLst>
          </p:cNvPr>
          <p:cNvSpPr/>
          <p:nvPr/>
        </p:nvSpPr>
        <p:spPr>
          <a:xfrm>
            <a:off x="10141528" y="6453136"/>
            <a:ext cx="2113050"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7" name="Imagen 6">
            <a:extLst>
              <a:ext uri="{FF2B5EF4-FFF2-40B4-BE49-F238E27FC236}">
                <a16:creationId xmlns:a16="http://schemas.microsoft.com/office/drawing/2014/main" id="{25838371-07C5-463B-D70D-7D7F69B7E88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9" name="Imagen 8">
            <a:extLst>
              <a:ext uri="{FF2B5EF4-FFF2-40B4-BE49-F238E27FC236}">
                <a16:creationId xmlns:a16="http://schemas.microsoft.com/office/drawing/2014/main" id="{7308CA43-F5CF-EB0C-7DB0-A282A3E0E24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215728" y="1498549"/>
            <a:ext cx="5004963" cy="2308263"/>
          </a:xfrm>
          <a:prstGeom prst="rect">
            <a:avLst/>
          </a:prstGeom>
          <a:noFill/>
          <a:ln>
            <a:noFill/>
          </a:ln>
        </p:spPr>
      </p:pic>
      <p:pic>
        <p:nvPicPr>
          <p:cNvPr id="10" name="Imagen 9">
            <a:extLst>
              <a:ext uri="{FF2B5EF4-FFF2-40B4-BE49-F238E27FC236}">
                <a16:creationId xmlns:a16="http://schemas.microsoft.com/office/drawing/2014/main" id="{8ABB4F23-5CAE-E86F-9EAA-2B407BD6523A}"/>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215725" y="3946389"/>
            <a:ext cx="5004966" cy="2308264"/>
          </a:xfrm>
          <a:prstGeom prst="rect">
            <a:avLst/>
          </a:prstGeom>
          <a:noFill/>
          <a:ln>
            <a:noFill/>
          </a:ln>
        </p:spPr>
      </p:pic>
      <p:pic>
        <p:nvPicPr>
          <p:cNvPr id="11" name="Imagen 10">
            <a:extLst>
              <a:ext uri="{FF2B5EF4-FFF2-40B4-BE49-F238E27FC236}">
                <a16:creationId xmlns:a16="http://schemas.microsoft.com/office/drawing/2014/main" id="{A2BAB571-ABEB-D3D7-560D-46BA2BB79863}"/>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t="18534" b="17715"/>
          <a:stretch>
            <a:fillRect/>
          </a:stretch>
        </p:blipFill>
        <p:spPr bwMode="auto">
          <a:xfrm>
            <a:off x="7000792" y="1498549"/>
            <a:ext cx="3472397" cy="4798734"/>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293558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21EE0021-A360-E60B-25D4-CD6EF8146E2C}"/>
              </a:ext>
            </a:extLst>
          </p:cNvPr>
          <p:cNvSpPr txBox="1"/>
          <p:nvPr/>
        </p:nvSpPr>
        <p:spPr>
          <a:xfrm>
            <a:off x="1644771" y="410399"/>
            <a:ext cx="9693595"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b="1" dirty="0">
                <a:latin typeface="Calisto MT" panose="02040603050505030304" pitchFamily="18" charset="0"/>
              </a:rPr>
              <a:t>SERVICIO DE TRANSPORTE PARA PERSONAS VULNERABLES, EVENTOS DEPORTIVS, CIVICOS EMPRENDIMIENTOS. </a:t>
            </a:r>
          </a:p>
          <a:p>
            <a:pPr algn="ctr"/>
            <a:r>
              <a:rPr lang="es-MX" dirty="0">
                <a:solidFill>
                  <a:srgbClr val="FF0000"/>
                </a:solidFill>
                <a:latin typeface="Calisto MT" panose="02040603050505030304" pitchFamily="18" charset="0"/>
              </a:rPr>
              <a:t>Monto sin IVA:     $   4,50</a:t>
            </a:r>
            <a:r>
              <a:rPr lang="es-EC" dirty="0">
                <a:solidFill>
                  <a:srgbClr val="FF0000"/>
                </a:solidFill>
                <a:latin typeface="Calisto MT" panose="02040603050505030304" pitchFamily="18" charset="0"/>
              </a:rPr>
              <a:t>0.00</a:t>
            </a:r>
            <a:endParaRPr lang="es-MX" dirty="0">
              <a:solidFill>
                <a:srgbClr val="FF0000"/>
              </a:solidFill>
              <a:latin typeface="Calisto MT" panose="02040603050505030304" pitchFamily="18" charset="0"/>
            </a:endParaRPr>
          </a:p>
        </p:txBody>
      </p:sp>
      <p:sp>
        <p:nvSpPr>
          <p:cNvPr id="11" name="CuadroTexto 10">
            <a:extLst>
              <a:ext uri="{FF2B5EF4-FFF2-40B4-BE49-F238E27FC236}">
                <a16:creationId xmlns:a16="http://schemas.microsoft.com/office/drawing/2014/main" id="{1ED00CC7-9B9E-D3A2-108C-25FFDCA732CE}"/>
              </a:ext>
            </a:extLst>
          </p:cNvPr>
          <p:cNvSpPr txBox="1"/>
          <p:nvPr/>
        </p:nvSpPr>
        <p:spPr>
          <a:xfrm>
            <a:off x="1596645" y="1472586"/>
            <a:ext cx="9693595"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b="1" dirty="0">
                <a:latin typeface="Calisto MT" panose="02040603050505030304" pitchFamily="18" charset="0"/>
              </a:rPr>
              <a:t>SERVICIO DE TRASNPORTE EVENTOS DEPORTIVOS</a:t>
            </a:r>
          </a:p>
        </p:txBody>
      </p:sp>
      <p:pic>
        <p:nvPicPr>
          <p:cNvPr id="3" name="Imagen 2">
            <a:extLst>
              <a:ext uri="{FF2B5EF4-FFF2-40B4-BE49-F238E27FC236}">
                <a16:creationId xmlns:a16="http://schemas.microsoft.com/office/drawing/2014/main" id="{AB236906-E512-37DD-5442-1D1FFB01517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5" name="Imagen 4">
            <a:extLst>
              <a:ext uri="{FF2B5EF4-FFF2-40B4-BE49-F238E27FC236}">
                <a16:creationId xmlns:a16="http://schemas.microsoft.com/office/drawing/2014/main" id="{CA142C39-5458-E890-A938-B148D158190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0771075" y="5432901"/>
            <a:ext cx="1420925" cy="1094899"/>
          </a:xfrm>
          <a:prstGeom prst="rect">
            <a:avLst/>
          </a:prstGeom>
        </p:spPr>
      </p:pic>
      <p:sp>
        <p:nvSpPr>
          <p:cNvPr id="9" name="Rectángulo 8">
            <a:extLst>
              <a:ext uri="{FF2B5EF4-FFF2-40B4-BE49-F238E27FC236}">
                <a16:creationId xmlns:a16="http://schemas.microsoft.com/office/drawing/2014/main" id="{A4EC9946-B612-F9AC-A007-1EDEBDB94C80}"/>
              </a:ext>
            </a:extLst>
          </p:cNvPr>
          <p:cNvSpPr/>
          <p:nvPr/>
        </p:nvSpPr>
        <p:spPr>
          <a:xfrm>
            <a:off x="10833652" y="6453136"/>
            <a:ext cx="1420925" cy="400110"/>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12" name="Imagen 11">
            <a:extLst>
              <a:ext uri="{FF2B5EF4-FFF2-40B4-BE49-F238E27FC236}">
                <a16:creationId xmlns:a16="http://schemas.microsoft.com/office/drawing/2014/main" id="{CD62F6BC-CB3C-E004-DFCC-70ABD2AF2C7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28" name="Imagen 27">
            <a:extLst>
              <a:ext uri="{FF2B5EF4-FFF2-40B4-BE49-F238E27FC236}">
                <a16:creationId xmlns:a16="http://schemas.microsoft.com/office/drawing/2014/main" id="{8F676425-383D-6005-8751-74051BE424A0}"/>
              </a:ext>
            </a:extLst>
          </p:cNvPr>
          <p:cNvPicPr>
            <a:picLocks noChangeAspect="1"/>
          </p:cNvPicPr>
          <p:nvPr/>
        </p:nvPicPr>
        <p:blipFill>
          <a:blip r:embed="rId7"/>
          <a:stretch>
            <a:fillRect/>
          </a:stretch>
        </p:blipFill>
        <p:spPr>
          <a:xfrm>
            <a:off x="6522608" y="1980773"/>
            <a:ext cx="2903612" cy="1935741"/>
          </a:xfrm>
          <a:prstGeom prst="rect">
            <a:avLst/>
          </a:prstGeom>
        </p:spPr>
      </p:pic>
      <p:pic>
        <p:nvPicPr>
          <p:cNvPr id="40" name="Imagen 39">
            <a:extLst>
              <a:ext uri="{FF2B5EF4-FFF2-40B4-BE49-F238E27FC236}">
                <a16:creationId xmlns:a16="http://schemas.microsoft.com/office/drawing/2014/main" id="{3330B9C3-6A1B-9FB6-37FB-F1226E50B299}"/>
              </a:ext>
            </a:extLst>
          </p:cNvPr>
          <p:cNvPicPr>
            <a:picLocks noChangeAspect="1"/>
          </p:cNvPicPr>
          <p:nvPr/>
        </p:nvPicPr>
        <p:blipFill>
          <a:blip r:embed="rId8"/>
          <a:stretch>
            <a:fillRect/>
          </a:stretch>
        </p:blipFill>
        <p:spPr>
          <a:xfrm>
            <a:off x="9532535" y="1980773"/>
            <a:ext cx="1965053" cy="1965053"/>
          </a:xfrm>
          <a:prstGeom prst="rect">
            <a:avLst/>
          </a:prstGeom>
        </p:spPr>
      </p:pic>
      <p:pic>
        <p:nvPicPr>
          <p:cNvPr id="42" name="Imagen 41">
            <a:extLst>
              <a:ext uri="{FF2B5EF4-FFF2-40B4-BE49-F238E27FC236}">
                <a16:creationId xmlns:a16="http://schemas.microsoft.com/office/drawing/2014/main" id="{2C80A1A3-9B3B-949A-997C-3BBDE248BA17}"/>
              </a:ext>
            </a:extLst>
          </p:cNvPr>
          <p:cNvPicPr>
            <a:picLocks noChangeAspect="1"/>
          </p:cNvPicPr>
          <p:nvPr/>
        </p:nvPicPr>
        <p:blipFill>
          <a:blip r:embed="rId9"/>
          <a:stretch>
            <a:fillRect/>
          </a:stretch>
        </p:blipFill>
        <p:spPr>
          <a:xfrm>
            <a:off x="527685" y="4271273"/>
            <a:ext cx="2903612" cy="1935741"/>
          </a:xfrm>
          <a:prstGeom prst="rect">
            <a:avLst/>
          </a:prstGeom>
        </p:spPr>
      </p:pic>
      <p:pic>
        <p:nvPicPr>
          <p:cNvPr id="44" name="Imagen 43">
            <a:extLst>
              <a:ext uri="{FF2B5EF4-FFF2-40B4-BE49-F238E27FC236}">
                <a16:creationId xmlns:a16="http://schemas.microsoft.com/office/drawing/2014/main" id="{3F6E20D8-570A-6264-BAEF-137DE2A15046}"/>
              </a:ext>
            </a:extLst>
          </p:cNvPr>
          <p:cNvPicPr>
            <a:picLocks noChangeAspect="1"/>
          </p:cNvPicPr>
          <p:nvPr/>
        </p:nvPicPr>
        <p:blipFill>
          <a:blip r:embed="rId10"/>
          <a:stretch>
            <a:fillRect/>
          </a:stretch>
        </p:blipFill>
        <p:spPr>
          <a:xfrm>
            <a:off x="502753" y="1980774"/>
            <a:ext cx="2903612" cy="1935741"/>
          </a:xfrm>
          <a:prstGeom prst="rect">
            <a:avLst/>
          </a:prstGeom>
        </p:spPr>
      </p:pic>
      <p:pic>
        <p:nvPicPr>
          <p:cNvPr id="46" name="Imagen 45">
            <a:extLst>
              <a:ext uri="{FF2B5EF4-FFF2-40B4-BE49-F238E27FC236}">
                <a16:creationId xmlns:a16="http://schemas.microsoft.com/office/drawing/2014/main" id="{10C3B6F9-5D5B-B905-50AB-0F00FEAE7974}"/>
              </a:ext>
            </a:extLst>
          </p:cNvPr>
          <p:cNvPicPr>
            <a:picLocks noChangeAspect="1"/>
          </p:cNvPicPr>
          <p:nvPr/>
        </p:nvPicPr>
        <p:blipFill>
          <a:blip r:embed="rId11"/>
          <a:stretch>
            <a:fillRect/>
          </a:stretch>
        </p:blipFill>
        <p:spPr>
          <a:xfrm>
            <a:off x="3512680" y="1980774"/>
            <a:ext cx="2903612" cy="1935741"/>
          </a:xfrm>
          <a:prstGeom prst="rect">
            <a:avLst/>
          </a:prstGeom>
        </p:spPr>
      </p:pic>
      <p:sp>
        <p:nvSpPr>
          <p:cNvPr id="4" name="Freeform 2">
            <a:extLst>
              <a:ext uri="{FF2B5EF4-FFF2-40B4-BE49-F238E27FC236}">
                <a16:creationId xmlns:a16="http://schemas.microsoft.com/office/drawing/2014/main" id="{5D191E89-602C-6E5E-5829-3F74217190BE}"/>
              </a:ext>
            </a:extLst>
          </p:cNvPr>
          <p:cNvSpPr/>
          <p:nvPr/>
        </p:nvSpPr>
        <p:spPr>
          <a:xfrm>
            <a:off x="3512680" y="4271272"/>
            <a:ext cx="3214607" cy="1935741"/>
          </a:xfrm>
          <a:custGeom>
            <a:avLst/>
            <a:gdLst/>
            <a:ahLst/>
            <a:cxnLst/>
            <a:rect l="l" t="t" r="r" b="b"/>
            <a:pathLst>
              <a:path w="9831555" h="5212706">
                <a:moveTo>
                  <a:pt x="0" y="0"/>
                </a:moveTo>
                <a:lnTo>
                  <a:pt x="9831555" y="0"/>
                </a:lnTo>
                <a:lnTo>
                  <a:pt x="9831555" y="5212706"/>
                </a:lnTo>
                <a:lnTo>
                  <a:pt x="0" y="5212706"/>
                </a:lnTo>
                <a:lnTo>
                  <a:pt x="0" y="0"/>
                </a:lnTo>
                <a:close/>
              </a:path>
            </a:pathLst>
          </a:custGeom>
          <a:blipFill>
            <a:blip r:embed="rId12"/>
            <a:stretch>
              <a:fillRect l="-14948"/>
            </a:stretch>
          </a:blipFill>
        </p:spPr>
        <p:txBody>
          <a:bodyPr/>
          <a:lstStyle/>
          <a:p>
            <a:endParaRPr lang="es-EC" dirty="0"/>
          </a:p>
        </p:txBody>
      </p:sp>
      <p:sp>
        <p:nvSpPr>
          <p:cNvPr id="6" name="Freeform 3">
            <a:extLst>
              <a:ext uri="{FF2B5EF4-FFF2-40B4-BE49-F238E27FC236}">
                <a16:creationId xmlns:a16="http://schemas.microsoft.com/office/drawing/2014/main" id="{5E229685-F669-44DD-C67E-E61EE01C4950}"/>
              </a:ext>
            </a:extLst>
          </p:cNvPr>
          <p:cNvSpPr/>
          <p:nvPr/>
        </p:nvSpPr>
        <p:spPr>
          <a:xfrm>
            <a:off x="6956349" y="4271272"/>
            <a:ext cx="3209560" cy="1935741"/>
          </a:xfrm>
          <a:custGeom>
            <a:avLst/>
            <a:gdLst/>
            <a:ahLst/>
            <a:cxnLst/>
            <a:rect l="l" t="t" r="r" b="b"/>
            <a:pathLst>
              <a:path w="8723543" h="5143500">
                <a:moveTo>
                  <a:pt x="0" y="0"/>
                </a:moveTo>
                <a:lnTo>
                  <a:pt x="8723543" y="0"/>
                </a:lnTo>
                <a:lnTo>
                  <a:pt x="8723543" y="5143500"/>
                </a:lnTo>
                <a:lnTo>
                  <a:pt x="0" y="5143500"/>
                </a:lnTo>
                <a:lnTo>
                  <a:pt x="0" y="0"/>
                </a:lnTo>
                <a:close/>
              </a:path>
            </a:pathLst>
          </a:custGeom>
          <a:blipFill>
            <a:blip r:embed="rId13"/>
            <a:stretch>
              <a:fillRect t="-5474" b="-21515"/>
            </a:stretch>
          </a:blipFill>
        </p:spPr>
      </p:sp>
    </p:spTree>
    <p:extLst>
      <p:ext uri="{BB962C8B-B14F-4D97-AF65-F5344CB8AC3E}">
        <p14:creationId xmlns:p14="http://schemas.microsoft.com/office/powerpoint/2010/main" val="20571924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93C83433-D9FC-EE58-ED89-494727EB98DA}"/>
              </a:ext>
            </a:extLst>
          </p:cNvPr>
          <p:cNvSpPr txBox="1"/>
          <p:nvPr/>
        </p:nvSpPr>
        <p:spPr>
          <a:xfrm>
            <a:off x="1622166" y="169277"/>
            <a:ext cx="8638253"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b="1" dirty="0">
                <a:latin typeface="Calisto MT" panose="02040603050505030304" pitchFamily="18" charset="0"/>
              </a:rPr>
              <a:t>SERVICIO DE TRASNPORTE EVENTOS CIVICOS </a:t>
            </a:r>
          </a:p>
        </p:txBody>
      </p:sp>
      <p:pic>
        <p:nvPicPr>
          <p:cNvPr id="7" name="Imagen 6">
            <a:extLst>
              <a:ext uri="{FF2B5EF4-FFF2-40B4-BE49-F238E27FC236}">
                <a16:creationId xmlns:a16="http://schemas.microsoft.com/office/drawing/2014/main" id="{19B91710-9ED0-7FD7-B08F-AB1979E57C8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10" name="Imagen 9">
            <a:extLst>
              <a:ext uri="{FF2B5EF4-FFF2-40B4-BE49-F238E27FC236}">
                <a16:creationId xmlns:a16="http://schemas.microsoft.com/office/drawing/2014/main" id="{E0290432-A0BF-6652-F550-4D9273C58D6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64399" y="28362"/>
            <a:ext cx="730102" cy="562583"/>
          </a:xfrm>
          <a:prstGeom prst="rect">
            <a:avLst/>
          </a:prstGeom>
        </p:spPr>
      </p:pic>
      <p:sp>
        <p:nvSpPr>
          <p:cNvPr id="11" name="Rectángulo 10">
            <a:extLst>
              <a:ext uri="{FF2B5EF4-FFF2-40B4-BE49-F238E27FC236}">
                <a16:creationId xmlns:a16="http://schemas.microsoft.com/office/drawing/2014/main" id="{E3F0E43B-E5E2-15FB-B070-B2499279593C}"/>
              </a:ext>
            </a:extLst>
          </p:cNvPr>
          <p:cNvSpPr/>
          <p:nvPr/>
        </p:nvSpPr>
        <p:spPr>
          <a:xfrm>
            <a:off x="9867013" y="6552140"/>
            <a:ext cx="2228075" cy="246221"/>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12" name="Imagen 11">
            <a:extLst>
              <a:ext uri="{FF2B5EF4-FFF2-40B4-BE49-F238E27FC236}">
                <a16:creationId xmlns:a16="http://schemas.microsoft.com/office/drawing/2014/main" id="{F6263AE1-2761-A0C4-8987-4B76BCB02B3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3" name="Imagen 12">
            <a:extLst>
              <a:ext uri="{FF2B5EF4-FFF2-40B4-BE49-F238E27FC236}">
                <a16:creationId xmlns:a16="http://schemas.microsoft.com/office/drawing/2014/main" id="{8786C6FD-4838-C9DB-96C5-E72492413F0B}"/>
              </a:ext>
            </a:extLst>
          </p:cNvPr>
          <p:cNvPicPr>
            <a:picLocks noChangeAspect="1"/>
          </p:cNvPicPr>
          <p:nvPr/>
        </p:nvPicPr>
        <p:blipFill>
          <a:blip r:embed="rId7"/>
          <a:stretch>
            <a:fillRect/>
          </a:stretch>
        </p:blipFill>
        <p:spPr>
          <a:xfrm>
            <a:off x="2329578" y="700993"/>
            <a:ext cx="3837709" cy="2878282"/>
          </a:xfrm>
          <a:prstGeom prst="rect">
            <a:avLst/>
          </a:prstGeom>
        </p:spPr>
      </p:pic>
      <p:pic>
        <p:nvPicPr>
          <p:cNvPr id="14" name="Imagen 13">
            <a:extLst>
              <a:ext uri="{FF2B5EF4-FFF2-40B4-BE49-F238E27FC236}">
                <a16:creationId xmlns:a16="http://schemas.microsoft.com/office/drawing/2014/main" id="{AD412FED-A068-1FEC-8C6F-9E68A1A1EE19}"/>
              </a:ext>
            </a:extLst>
          </p:cNvPr>
          <p:cNvPicPr>
            <a:picLocks noChangeAspect="1"/>
          </p:cNvPicPr>
          <p:nvPr/>
        </p:nvPicPr>
        <p:blipFill>
          <a:blip r:embed="rId8"/>
          <a:stretch>
            <a:fillRect/>
          </a:stretch>
        </p:blipFill>
        <p:spPr>
          <a:xfrm>
            <a:off x="6492053" y="667738"/>
            <a:ext cx="3686849" cy="2895965"/>
          </a:xfrm>
          <a:prstGeom prst="rect">
            <a:avLst/>
          </a:prstGeom>
        </p:spPr>
      </p:pic>
      <p:pic>
        <p:nvPicPr>
          <p:cNvPr id="16" name="Imagen 15">
            <a:extLst>
              <a:ext uri="{FF2B5EF4-FFF2-40B4-BE49-F238E27FC236}">
                <a16:creationId xmlns:a16="http://schemas.microsoft.com/office/drawing/2014/main" id="{3F85BC5C-5447-724F-93EC-B116ECE81C99}"/>
              </a:ext>
            </a:extLst>
          </p:cNvPr>
          <p:cNvPicPr>
            <a:picLocks noChangeAspect="1"/>
          </p:cNvPicPr>
          <p:nvPr/>
        </p:nvPicPr>
        <p:blipFill>
          <a:blip r:embed="rId9"/>
          <a:srcRect l="41705" t="1" r="4091" b="54064"/>
          <a:stretch>
            <a:fillRect/>
          </a:stretch>
        </p:blipFill>
        <p:spPr>
          <a:xfrm>
            <a:off x="494680" y="3726087"/>
            <a:ext cx="6608618" cy="2583180"/>
          </a:xfrm>
          <a:prstGeom prst="rect">
            <a:avLst/>
          </a:prstGeom>
        </p:spPr>
      </p:pic>
      <p:pic>
        <p:nvPicPr>
          <p:cNvPr id="17" name="Imagen 16">
            <a:extLst>
              <a:ext uri="{FF2B5EF4-FFF2-40B4-BE49-F238E27FC236}">
                <a16:creationId xmlns:a16="http://schemas.microsoft.com/office/drawing/2014/main" id="{3F0516C2-075D-CB6F-7BD7-D8C544BBE665}"/>
              </a:ext>
            </a:extLst>
          </p:cNvPr>
          <p:cNvPicPr>
            <a:picLocks noChangeAspect="1"/>
          </p:cNvPicPr>
          <p:nvPr/>
        </p:nvPicPr>
        <p:blipFill>
          <a:blip r:embed="rId10"/>
          <a:stretch>
            <a:fillRect/>
          </a:stretch>
        </p:blipFill>
        <p:spPr>
          <a:xfrm>
            <a:off x="7174744" y="3726088"/>
            <a:ext cx="4369370" cy="2571196"/>
          </a:xfrm>
          <a:prstGeom prst="rect">
            <a:avLst/>
          </a:prstGeom>
        </p:spPr>
      </p:pic>
    </p:spTree>
    <p:extLst>
      <p:ext uri="{BB962C8B-B14F-4D97-AF65-F5344CB8AC3E}">
        <p14:creationId xmlns:p14="http://schemas.microsoft.com/office/powerpoint/2010/main" val="39889785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C9DE754C-083F-45C5-3B56-EC375C49ED0A}"/>
              </a:ext>
            </a:extLst>
          </p:cNvPr>
          <p:cNvSpPr txBox="1"/>
          <p:nvPr/>
        </p:nvSpPr>
        <p:spPr>
          <a:xfrm>
            <a:off x="1580602" y="774667"/>
            <a:ext cx="10529422"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b="1" dirty="0">
                <a:latin typeface="Calisto MT" panose="02040603050505030304" pitchFamily="18" charset="0"/>
              </a:rPr>
              <a:t>SERVICIO DE TRANSPORTE PARA EMPRENDEDORES</a:t>
            </a:r>
          </a:p>
        </p:txBody>
      </p:sp>
      <p:pic>
        <p:nvPicPr>
          <p:cNvPr id="4" name="Imagen 3">
            <a:extLst>
              <a:ext uri="{FF2B5EF4-FFF2-40B4-BE49-F238E27FC236}">
                <a16:creationId xmlns:a16="http://schemas.microsoft.com/office/drawing/2014/main" id="{A8425707-0391-536C-A8BA-C5DE4BBFF66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8" name="Imagen 7">
            <a:extLst>
              <a:ext uri="{FF2B5EF4-FFF2-40B4-BE49-F238E27FC236}">
                <a16:creationId xmlns:a16="http://schemas.microsoft.com/office/drawing/2014/main" id="{DF38D534-4426-390D-2B93-C07BA16EAC23}"/>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0771075" y="5432901"/>
            <a:ext cx="1420925" cy="1094899"/>
          </a:xfrm>
          <a:prstGeom prst="rect">
            <a:avLst/>
          </a:prstGeom>
        </p:spPr>
      </p:pic>
      <p:sp>
        <p:nvSpPr>
          <p:cNvPr id="10" name="Rectángulo 9">
            <a:extLst>
              <a:ext uri="{FF2B5EF4-FFF2-40B4-BE49-F238E27FC236}">
                <a16:creationId xmlns:a16="http://schemas.microsoft.com/office/drawing/2014/main" id="{A3FD3FA7-13DC-2AC2-8AE8-9CB498FD9AFC}"/>
              </a:ext>
            </a:extLst>
          </p:cNvPr>
          <p:cNvSpPr/>
          <p:nvPr/>
        </p:nvSpPr>
        <p:spPr>
          <a:xfrm>
            <a:off x="10833652" y="6453136"/>
            <a:ext cx="1420925" cy="400110"/>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12" name="Imagen 11">
            <a:extLst>
              <a:ext uri="{FF2B5EF4-FFF2-40B4-BE49-F238E27FC236}">
                <a16:creationId xmlns:a16="http://schemas.microsoft.com/office/drawing/2014/main" id="{0EC9B749-1DCC-0C71-A506-5140D4F8520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3" name="Imagen 12">
            <a:extLst>
              <a:ext uri="{FF2B5EF4-FFF2-40B4-BE49-F238E27FC236}">
                <a16:creationId xmlns:a16="http://schemas.microsoft.com/office/drawing/2014/main" id="{C0953C5A-23EF-84A8-F804-520E2A8F313C}"/>
              </a:ext>
            </a:extLst>
          </p:cNvPr>
          <p:cNvPicPr>
            <a:picLocks noChangeAspect="1"/>
          </p:cNvPicPr>
          <p:nvPr/>
        </p:nvPicPr>
        <p:blipFill>
          <a:blip r:embed="rId7"/>
          <a:stretch>
            <a:fillRect/>
          </a:stretch>
        </p:blipFill>
        <p:spPr>
          <a:xfrm>
            <a:off x="431069" y="1503911"/>
            <a:ext cx="3683731" cy="1884443"/>
          </a:xfrm>
          <a:prstGeom prst="rect">
            <a:avLst/>
          </a:prstGeom>
        </p:spPr>
      </p:pic>
      <p:pic>
        <p:nvPicPr>
          <p:cNvPr id="14" name="Imagen 13">
            <a:extLst>
              <a:ext uri="{FF2B5EF4-FFF2-40B4-BE49-F238E27FC236}">
                <a16:creationId xmlns:a16="http://schemas.microsoft.com/office/drawing/2014/main" id="{11DEC00B-17A1-C76E-3CFF-1F34514B25A2}"/>
              </a:ext>
            </a:extLst>
          </p:cNvPr>
          <p:cNvPicPr>
            <a:picLocks noChangeAspect="1"/>
          </p:cNvPicPr>
          <p:nvPr/>
        </p:nvPicPr>
        <p:blipFill>
          <a:blip r:embed="rId8"/>
          <a:stretch>
            <a:fillRect/>
          </a:stretch>
        </p:blipFill>
        <p:spPr>
          <a:xfrm>
            <a:off x="431069" y="3469646"/>
            <a:ext cx="3683731" cy="1884443"/>
          </a:xfrm>
          <a:prstGeom prst="rect">
            <a:avLst/>
          </a:prstGeom>
        </p:spPr>
      </p:pic>
      <p:pic>
        <p:nvPicPr>
          <p:cNvPr id="16" name="Imagen 15">
            <a:extLst>
              <a:ext uri="{FF2B5EF4-FFF2-40B4-BE49-F238E27FC236}">
                <a16:creationId xmlns:a16="http://schemas.microsoft.com/office/drawing/2014/main" id="{1E417FD9-2BAF-F6C9-8E97-325192D6D7BF}"/>
              </a:ext>
            </a:extLst>
          </p:cNvPr>
          <p:cNvPicPr>
            <a:picLocks noChangeAspect="1"/>
          </p:cNvPicPr>
          <p:nvPr/>
        </p:nvPicPr>
        <p:blipFill>
          <a:blip r:embed="rId9"/>
          <a:srcRect r="17153" b="23357"/>
          <a:stretch>
            <a:fillRect/>
          </a:stretch>
        </p:blipFill>
        <p:spPr>
          <a:xfrm>
            <a:off x="4233732" y="1503910"/>
            <a:ext cx="4085514" cy="1884444"/>
          </a:xfrm>
          <a:prstGeom prst="rect">
            <a:avLst/>
          </a:prstGeom>
        </p:spPr>
      </p:pic>
      <p:pic>
        <p:nvPicPr>
          <p:cNvPr id="17" name="Imagen 16">
            <a:extLst>
              <a:ext uri="{FF2B5EF4-FFF2-40B4-BE49-F238E27FC236}">
                <a16:creationId xmlns:a16="http://schemas.microsoft.com/office/drawing/2014/main" id="{461DAA7B-09BA-1648-A4A4-BCBD058D0B16}"/>
              </a:ext>
            </a:extLst>
          </p:cNvPr>
          <p:cNvPicPr>
            <a:picLocks noChangeAspect="1"/>
          </p:cNvPicPr>
          <p:nvPr/>
        </p:nvPicPr>
        <p:blipFill>
          <a:blip r:embed="rId10"/>
          <a:stretch>
            <a:fillRect/>
          </a:stretch>
        </p:blipFill>
        <p:spPr>
          <a:xfrm>
            <a:off x="4233733" y="3429000"/>
            <a:ext cx="4085514" cy="2034215"/>
          </a:xfrm>
          <a:prstGeom prst="rect">
            <a:avLst/>
          </a:prstGeom>
        </p:spPr>
      </p:pic>
      <p:pic>
        <p:nvPicPr>
          <p:cNvPr id="18" name="Imagen 17">
            <a:extLst>
              <a:ext uri="{FF2B5EF4-FFF2-40B4-BE49-F238E27FC236}">
                <a16:creationId xmlns:a16="http://schemas.microsoft.com/office/drawing/2014/main" id="{4F8F0A16-DA5F-99F1-95D7-C2748CEECA7F}"/>
              </a:ext>
            </a:extLst>
          </p:cNvPr>
          <p:cNvPicPr>
            <a:picLocks noChangeAspect="1"/>
          </p:cNvPicPr>
          <p:nvPr/>
        </p:nvPicPr>
        <p:blipFill>
          <a:blip r:embed="rId11"/>
          <a:stretch>
            <a:fillRect/>
          </a:stretch>
        </p:blipFill>
        <p:spPr>
          <a:xfrm>
            <a:off x="8438178" y="1503910"/>
            <a:ext cx="3504440" cy="1884444"/>
          </a:xfrm>
          <a:prstGeom prst="rect">
            <a:avLst/>
          </a:prstGeom>
        </p:spPr>
      </p:pic>
      <p:pic>
        <p:nvPicPr>
          <p:cNvPr id="19" name="Imagen 18">
            <a:extLst>
              <a:ext uri="{FF2B5EF4-FFF2-40B4-BE49-F238E27FC236}">
                <a16:creationId xmlns:a16="http://schemas.microsoft.com/office/drawing/2014/main" id="{6189D14D-308E-34A6-9E4A-2ED34ECBC3E6}"/>
              </a:ext>
            </a:extLst>
          </p:cNvPr>
          <p:cNvPicPr>
            <a:picLocks noChangeAspect="1"/>
          </p:cNvPicPr>
          <p:nvPr/>
        </p:nvPicPr>
        <p:blipFill>
          <a:blip r:embed="rId12"/>
          <a:stretch>
            <a:fillRect/>
          </a:stretch>
        </p:blipFill>
        <p:spPr>
          <a:xfrm>
            <a:off x="8438179" y="3472922"/>
            <a:ext cx="3504440" cy="1990293"/>
          </a:xfrm>
          <a:prstGeom prst="rect">
            <a:avLst/>
          </a:prstGeom>
        </p:spPr>
      </p:pic>
    </p:spTree>
    <p:extLst>
      <p:ext uri="{BB962C8B-B14F-4D97-AF65-F5344CB8AC3E}">
        <p14:creationId xmlns:p14="http://schemas.microsoft.com/office/powerpoint/2010/main" val="1461860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E1BCDEA4-C98C-E2A2-3D21-6E8E6BD3BEE0}"/>
              </a:ext>
            </a:extLst>
          </p:cNvPr>
          <p:cNvSpPr txBox="1"/>
          <p:nvPr/>
        </p:nvSpPr>
        <p:spPr>
          <a:xfrm>
            <a:off x="1580602" y="774667"/>
            <a:ext cx="9693595"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b="1" dirty="0">
                <a:latin typeface="Calisto MT" panose="02040603050505030304" pitchFamily="18" charset="0"/>
              </a:rPr>
              <a:t>SERVICIO DE TRANSPORTE VULNERAVILIDAD </a:t>
            </a:r>
          </a:p>
        </p:txBody>
      </p:sp>
      <p:pic>
        <p:nvPicPr>
          <p:cNvPr id="9" name="Imagen 8">
            <a:extLst>
              <a:ext uri="{FF2B5EF4-FFF2-40B4-BE49-F238E27FC236}">
                <a16:creationId xmlns:a16="http://schemas.microsoft.com/office/drawing/2014/main" id="{AC13D4D6-D186-9EE9-46C9-BA63C442B06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10" name="Imagen 9">
            <a:extLst>
              <a:ext uri="{FF2B5EF4-FFF2-40B4-BE49-F238E27FC236}">
                <a16:creationId xmlns:a16="http://schemas.microsoft.com/office/drawing/2014/main" id="{7860F97F-5819-2F2D-3FA5-F080280FEE0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0771075" y="5432901"/>
            <a:ext cx="1420925" cy="1094899"/>
          </a:xfrm>
          <a:prstGeom prst="rect">
            <a:avLst/>
          </a:prstGeom>
        </p:spPr>
      </p:pic>
      <p:sp>
        <p:nvSpPr>
          <p:cNvPr id="11" name="Rectángulo 10">
            <a:extLst>
              <a:ext uri="{FF2B5EF4-FFF2-40B4-BE49-F238E27FC236}">
                <a16:creationId xmlns:a16="http://schemas.microsoft.com/office/drawing/2014/main" id="{33758DAE-B3BC-4CE2-D4AE-05D846E3A3C7}"/>
              </a:ext>
            </a:extLst>
          </p:cNvPr>
          <p:cNvSpPr/>
          <p:nvPr/>
        </p:nvSpPr>
        <p:spPr>
          <a:xfrm>
            <a:off x="10833652" y="6453136"/>
            <a:ext cx="1420925" cy="400110"/>
          </a:xfrm>
          <a:prstGeom prst="rect">
            <a:avLst/>
          </a:prstGeom>
        </p:spPr>
        <p:txBody>
          <a:bodyPr wrap="square">
            <a:spAutoFit/>
          </a:bodyPr>
          <a:lstStyle/>
          <a:p>
            <a:pPr algn="ctr"/>
            <a:r>
              <a:rPr lang="es-EC" sz="1000" dirty="0">
                <a:solidFill>
                  <a:schemeClr val="accent3">
                    <a:lumMod val="50000"/>
                  </a:schemeClr>
                </a:solidFill>
                <a:latin typeface="Perpetua Titling MT" panose="02020502060505020804" pitchFamily="18" charset="0"/>
              </a:rPr>
              <a:t>ADMINISTRACIÓN 2023-2027</a:t>
            </a:r>
          </a:p>
        </p:txBody>
      </p:sp>
      <p:pic>
        <p:nvPicPr>
          <p:cNvPr id="12" name="Imagen 11">
            <a:extLst>
              <a:ext uri="{FF2B5EF4-FFF2-40B4-BE49-F238E27FC236}">
                <a16:creationId xmlns:a16="http://schemas.microsoft.com/office/drawing/2014/main" id="{442E102A-0D4D-5E71-22C0-62467B971DA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pic>
        <p:nvPicPr>
          <p:cNvPr id="13" name="Imagen 12">
            <a:extLst>
              <a:ext uri="{FF2B5EF4-FFF2-40B4-BE49-F238E27FC236}">
                <a16:creationId xmlns:a16="http://schemas.microsoft.com/office/drawing/2014/main" id="{7ACBFA61-263C-C5B4-7211-C110D718C3E3}"/>
              </a:ext>
            </a:extLst>
          </p:cNvPr>
          <p:cNvPicPr>
            <a:picLocks noChangeAspect="1"/>
          </p:cNvPicPr>
          <p:nvPr/>
        </p:nvPicPr>
        <p:blipFill>
          <a:blip r:embed="rId7"/>
          <a:srcRect l="5805" t="32563" r="12717" b="20038"/>
          <a:stretch>
            <a:fillRect/>
          </a:stretch>
        </p:blipFill>
        <p:spPr>
          <a:xfrm>
            <a:off x="458383" y="1427018"/>
            <a:ext cx="4286853" cy="1870364"/>
          </a:xfrm>
          <a:prstGeom prst="rect">
            <a:avLst/>
          </a:prstGeom>
        </p:spPr>
      </p:pic>
      <p:pic>
        <p:nvPicPr>
          <p:cNvPr id="14" name="Imagen 13">
            <a:extLst>
              <a:ext uri="{FF2B5EF4-FFF2-40B4-BE49-F238E27FC236}">
                <a16:creationId xmlns:a16="http://schemas.microsoft.com/office/drawing/2014/main" id="{90B1EC48-6669-67B5-7A21-2ECF9B921F7C}"/>
              </a:ext>
            </a:extLst>
          </p:cNvPr>
          <p:cNvPicPr>
            <a:picLocks noChangeAspect="1"/>
          </p:cNvPicPr>
          <p:nvPr/>
        </p:nvPicPr>
        <p:blipFill>
          <a:blip r:embed="rId8"/>
          <a:srcRect l="3038" t="24823" r="11049" b="18087"/>
          <a:stretch>
            <a:fillRect/>
          </a:stretch>
        </p:blipFill>
        <p:spPr>
          <a:xfrm>
            <a:off x="458383" y="3429000"/>
            <a:ext cx="4308763" cy="2147455"/>
          </a:xfrm>
          <a:prstGeom prst="rect">
            <a:avLst/>
          </a:prstGeom>
        </p:spPr>
      </p:pic>
      <p:pic>
        <p:nvPicPr>
          <p:cNvPr id="15" name="Imagen 14">
            <a:extLst>
              <a:ext uri="{FF2B5EF4-FFF2-40B4-BE49-F238E27FC236}">
                <a16:creationId xmlns:a16="http://schemas.microsoft.com/office/drawing/2014/main" id="{352370B4-962E-21F3-4FB8-89EA021937FF}"/>
              </a:ext>
            </a:extLst>
          </p:cNvPr>
          <p:cNvPicPr>
            <a:picLocks noChangeAspect="1"/>
          </p:cNvPicPr>
          <p:nvPr/>
        </p:nvPicPr>
        <p:blipFill>
          <a:blip r:embed="rId9"/>
          <a:stretch>
            <a:fillRect/>
          </a:stretch>
        </p:blipFill>
        <p:spPr>
          <a:xfrm>
            <a:off x="4914694" y="1427018"/>
            <a:ext cx="2417759" cy="1813319"/>
          </a:xfrm>
          <a:prstGeom prst="rect">
            <a:avLst/>
          </a:prstGeom>
        </p:spPr>
      </p:pic>
      <p:pic>
        <p:nvPicPr>
          <p:cNvPr id="16" name="Imagen 15">
            <a:extLst>
              <a:ext uri="{FF2B5EF4-FFF2-40B4-BE49-F238E27FC236}">
                <a16:creationId xmlns:a16="http://schemas.microsoft.com/office/drawing/2014/main" id="{5C4B17EB-5F84-7C5A-B4C8-6FB3EE4F4B82}"/>
              </a:ext>
            </a:extLst>
          </p:cNvPr>
          <p:cNvPicPr>
            <a:picLocks noChangeAspect="1"/>
          </p:cNvPicPr>
          <p:nvPr/>
        </p:nvPicPr>
        <p:blipFill>
          <a:blip r:embed="rId10"/>
          <a:srcRect t="23839" b="13738"/>
          <a:stretch>
            <a:fillRect/>
          </a:stretch>
        </p:blipFill>
        <p:spPr>
          <a:xfrm>
            <a:off x="4914694" y="3429001"/>
            <a:ext cx="1511253" cy="2147454"/>
          </a:xfrm>
          <a:prstGeom prst="rect">
            <a:avLst/>
          </a:prstGeom>
        </p:spPr>
      </p:pic>
      <p:pic>
        <p:nvPicPr>
          <p:cNvPr id="17" name="Imagen 16">
            <a:extLst>
              <a:ext uri="{FF2B5EF4-FFF2-40B4-BE49-F238E27FC236}">
                <a16:creationId xmlns:a16="http://schemas.microsoft.com/office/drawing/2014/main" id="{3A648525-2EEC-60B5-2F3C-35416F22AF7B}"/>
              </a:ext>
            </a:extLst>
          </p:cNvPr>
          <p:cNvPicPr>
            <a:picLocks noChangeAspect="1"/>
          </p:cNvPicPr>
          <p:nvPr/>
        </p:nvPicPr>
        <p:blipFill>
          <a:blip r:embed="rId11"/>
          <a:srcRect l="18300" t="19215" b="17083"/>
          <a:stretch>
            <a:fillRect/>
          </a:stretch>
        </p:blipFill>
        <p:spPr>
          <a:xfrm>
            <a:off x="7445483" y="1427018"/>
            <a:ext cx="1739071" cy="1809811"/>
          </a:xfrm>
          <a:prstGeom prst="rect">
            <a:avLst/>
          </a:prstGeom>
        </p:spPr>
      </p:pic>
      <p:pic>
        <p:nvPicPr>
          <p:cNvPr id="18" name="Imagen 17">
            <a:extLst>
              <a:ext uri="{FF2B5EF4-FFF2-40B4-BE49-F238E27FC236}">
                <a16:creationId xmlns:a16="http://schemas.microsoft.com/office/drawing/2014/main" id="{899DC389-D8AF-F994-5092-5C16A9D40098}"/>
              </a:ext>
            </a:extLst>
          </p:cNvPr>
          <p:cNvPicPr>
            <a:picLocks noChangeAspect="1"/>
          </p:cNvPicPr>
          <p:nvPr/>
        </p:nvPicPr>
        <p:blipFill>
          <a:blip r:embed="rId12"/>
          <a:stretch>
            <a:fillRect/>
          </a:stretch>
        </p:blipFill>
        <p:spPr>
          <a:xfrm>
            <a:off x="6521453" y="3429000"/>
            <a:ext cx="3651302" cy="2147455"/>
          </a:xfrm>
          <a:prstGeom prst="rect">
            <a:avLst/>
          </a:prstGeom>
        </p:spPr>
      </p:pic>
      <p:pic>
        <p:nvPicPr>
          <p:cNvPr id="20" name="Imagen 19">
            <a:extLst>
              <a:ext uri="{FF2B5EF4-FFF2-40B4-BE49-F238E27FC236}">
                <a16:creationId xmlns:a16="http://schemas.microsoft.com/office/drawing/2014/main" id="{93DCDA65-30E0-E510-FD45-92D13D80D913}"/>
              </a:ext>
            </a:extLst>
          </p:cNvPr>
          <p:cNvPicPr>
            <a:picLocks noChangeAspect="1"/>
          </p:cNvPicPr>
          <p:nvPr/>
        </p:nvPicPr>
        <p:blipFill>
          <a:blip r:embed="rId13"/>
          <a:stretch>
            <a:fillRect/>
          </a:stretch>
        </p:blipFill>
        <p:spPr>
          <a:xfrm>
            <a:off x="9297584" y="1427017"/>
            <a:ext cx="2742016" cy="1809811"/>
          </a:xfrm>
          <a:prstGeom prst="rect">
            <a:avLst/>
          </a:prstGeom>
        </p:spPr>
      </p:pic>
    </p:spTree>
    <p:extLst>
      <p:ext uri="{BB962C8B-B14F-4D97-AF65-F5344CB8AC3E}">
        <p14:creationId xmlns:p14="http://schemas.microsoft.com/office/powerpoint/2010/main" val="31974493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4">
            <a:extLst>
              <a:ext uri="{FF2B5EF4-FFF2-40B4-BE49-F238E27FC236}">
                <a16:creationId xmlns:a16="http://schemas.microsoft.com/office/drawing/2014/main" id="{E34837AC-F78B-9571-94EB-4EE8474B114F}"/>
              </a:ext>
            </a:extLst>
          </p:cNvPr>
          <p:cNvSpPr>
            <a:spLocks noGrp="1"/>
          </p:cNvSpPr>
          <p:nvPr>
            <p:ph type="title"/>
          </p:nvPr>
        </p:nvSpPr>
        <p:spPr>
          <a:xfrm>
            <a:off x="1647825" y="113303"/>
            <a:ext cx="9582149" cy="1280890"/>
          </a:xfrm>
        </p:spPr>
        <p:txBody>
          <a:bodyPr>
            <a:normAutofit fontScale="90000"/>
          </a:bodyPr>
          <a:lstStyle/>
          <a:p>
            <a:pPr algn="ctr"/>
            <a:r>
              <a:rPr lang="es-ES" b="1" dirty="0"/>
              <a:t>PREGUNTAS DE RENDICIÓN DE CUENTAS PERIODO 2025 POR LA ASAMBLEA CIUDADANA</a:t>
            </a:r>
            <a:endParaRPr lang="es-EC" b="1" dirty="0"/>
          </a:p>
        </p:txBody>
      </p:sp>
      <p:sp>
        <p:nvSpPr>
          <p:cNvPr id="3" name="Marcador de contenido 2">
            <a:extLst>
              <a:ext uri="{FF2B5EF4-FFF2-40B4-BE49-F238E27FC236}">
                <a16:creationId xmlns:a16="http://schemas.microsoft.com/office/drawing/2014/main" id="{CEEA5B42-4B99-A794-CF5A-C7A9EAA39249}"/>
              </a:ext>
            </a:extLst>
          </p:cNvPr>
          <p:cNvSpPr>
            <a:spLocks noGrp="1"/>
          </p:cNvSpPr>
          <p:nvPr>
            <p:ph idx="1"/>
          </p:nvPr>
        </p:nvSpPr>
        <p:spPr>
          <a:xfrm>
            <a:off x="1190625" y="1475914"/>
            <a:ext cx="10639425" cy="4739647"/>
          </a:xfrm>
        </p:spPr>
        <p:txBody>
          <a:bodyPr>
            <a:normAutofit/>
          </a:bodyPr>
          <a:lstStyle/>
          <a:p>
            <a:pPr lvl="0"/>
            <a:endParaRPr lang="es-ES" b="1" dirty="0"/>
          </a:p>
          <a:p>
            <a:pPr marL="0" lvl="0" indent="0">
              <a:buNone/>
            </a:pPr>
            <a:r>
              <a:rPr lang="es-ES" b="1" dirty="0"/>
              <a:t>1.	</a:t>
            </a:r>
            <a:r>
              <a:rPr lang="es-ES" b="1" dirty="0">
                <a:latin typeface="Arial Nova Light" panose="020B0304020202020204" pitchFamily="34" charset="0"/>
              </a:rPr>
              <a:t>¿Qué obras se hizo en cada comunidad?</a:t>
            </a:r>
          </a:p>
          <a:p>
            <a:pPr marL="0" lvl="0" indent="0">
              <a:buNone/>
            </a:pPr>
            <a:r>
              <a:rPr lang="es-ES" dirty="0">
                <a:latin typeface="Arial Nova Light" panose="020B0304020202020204" pitchFamily="34" charset="0"/>
              </a:rPr>
              <a:t>San Marcos. Recapeo de la cancha, vereda, enrocado en el puente rio Zutzu paso 2, producción entrego plantas de cacao.</a:t>
            </a:r>
          </a:p>
          <a:p>
            <a:pPr marL="0" lvl="0" indent="0">
              <a:buNone/>
            </a:pPr>
            <a:r>
              <a:rPr lang="es-ES" dirty="0">
                <a:latin typeface="Arial Nova Light" panose="020B0304020202020204" pitchFamily="34" charset="0"/>
              </a:rPr>
              <a:t>Asao y Shiram Ya:  entrega de plantas de cacao</a:t>
            </a:r>
          </a:p>
          <a:p>
            <a:pPr marL="0" lvl="0" indent="0">
              <a:buNone/>
            </a:pPr>
            <a:r>
              <a:rPr lang="es-ES" dirty="0">
                <a:latin typeface="Arial Nova Light" panose="020B0304020202020204" pitchFamily="34" charset="0"/>
              </a:rPr>
              <a:t>Cabecera parroquial: plan cero polvo, adecuación y colocación de Armico paso a las Marías y demás sectores, adecuación en áreas verdes y recreativas en las calles Chumbique y Salinas, adecuación en el espacio cubierto, apoyo a los productores de leche con materiales para la construcción de la parada, ampliación y lastrado de las calles en la cabecera parroquial, entre otras.</a:t>
            </a:r>
          </a:p>
          <a:p>
            <a:pPr marL="0" lvl="0" indent="0">
              <a:buNone/>
            </a:pPr>
            <a:r>
              <a:rPr lang="es-ES" b="1" dirty="0">
                <a:latin typeface="Arial Nova Light" panose="020B0304020202020204" pitchFamily="34" charset="0"/>
              </a:rPr>
              <a:t>2.	¿Qué paso con la ejecución de las veredas en la comunidad de Shiram Yaa?</a:t>
            </a:r>
          </a:p>
          <a:p>
            <a:pPr marL="0" lvl="0" indent="0">
              <a:buNone/>
            </a:pPr>
            <a:r>
              <a:rPr lang="es-ES" dirty="0">
                <a:latin typeface="Arial Nova Light" panose="020B0304020202020204" pitchFamily="34" charset="0"/>
              </a:rPr>
              <a:t>Los estudios de topografía y presupuestario se retrasaron y no se pudo ejecutar en el año correspondiente por lo tanto se arrastró para este año se asignó más recursos por un total de 4 mil dólares.</a:t>
            </a:r>
            <a:endParaRPr lang="es-EC" dirty="0">
              <a:latin typeface="Arial Nova Light" panose="020B0304020202020204" pitchFamily="34" charset="0"/>
            </a:endParaRPr>
          </a:p>
        </p:txBody>
      </p:sp>
      <p:pic>
        <p:nvPicPr>
          <p:cNvPr id="4" name="Imagen 3">
            <a:extLst>
              <a:ext uri="{FF2B5EF4-FFF2-40B4-BE49-F238E27FC236}">
                <a16:creationId xmlns:a16="http://schemas.microsoft.com/office/drawing/2014/main" id="{EE5DB631-F607-D171-52F7-4A873B3F79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6" name="Imagen 5">
            <a:extLst>
              <a:ext uri="{FF2B5EF4-FFF2-40B4-BE49-F238E27FC236}">
                <a16:creationId xmlns:a16="http://schemas.microsoft.com/office/drawing/2014/main" id="{471AE89C-8C7E-93DD-5534-A85C06B35B3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338124" y="113303"/>
            <a:ext cx="764527" cy="589109"/>
          </a:xfrm>
          <a:prstGeom prst="rect">
            <a:avLst/>
          </a:prstGeom>
        </p:spPr>
      </p:pic>
      <p:sp>
        <p:nvSpPr>
          <p:cNvPr id="7" name="Rectángulo 6">
            <a:extLst>
              <a:ext uri="{FF2B5EF4-FFF2-40B4-BE49-F238E27FC236}">
                <a16:creationId xmlns:a16="http://schemas.microsoft.com/office/drawing/2014/main" id="{6415660F-39F5-C6D5-0559-2224D4054049}"/>
              </a:ext>
            </a:extLst>
          </p:cNvPr>
          <p:cNvSpPr/>
          <p:nvPr/>
        </p:nvSpPr>
        <p:spPr>
          <a:xfrm>
            <a:off x="9715501" y="6498476"/>
            <a:ext cx="2320002"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9" name="Imagen 8">
            <a:extLst>
              <a:ext uri="{FF2B5EF4-FFF2-40B4-BE49-F238E27FC236}">
                <a16:creationId xmlns:a16="http://schemas.microsoft.com/office/drawing/2014/main" id="{01F050B2-C323-8211-C78A-F8AB0BC67A51}"/>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324648454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additive="base">
                                        <p:cTn id="4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contenido 2">
            <a:extLst>
              <a:ext uri="{FF2B5EF4-FFF2-40B4-BE49-F238E27FC236}">
                <a16:creationId xmlns:a16="http://schemas.microsoft.com/office/drawing/2014/main" id="{63B7284D-311A-2A88-4C4F-C7BBACEA2A6E}"/>
              </a:ext>
            </a:extLst>
          </p:cNvPr>
          <p:cNvSpPr>
            <a:spLocks noGrp="1"/>
          </p:cNvSpPr>
          <p:nvPr>
            <p:ph idx="1"/>
          </p:nvPr>
        </p:nvSpPr>
        <p:spPr>
          <a:xfrm>
            <a:off x="1535049" y="754265"/>
            <a:ext cx="10459452" cy="5745252"/>
          </a:xfrm>
        </p:spPr>
        <p:txBody>
          <a:bodyPr>
            <a:normAutofit lnSpcReduction="10000"/>
          </a:bodyPr>
          <a:lstStyle/>
          <a:p>
            <a:pPr marL="0" lvl="0" indent="0">
              <a:buNone/>
            </a:pPr>
            <a:r>
              <a:rPr lang="es-ES" b="1" dirty="0">
                <a:latin typeface="Arial Nova Light" panose="020B0304020202020204" pitchFamily="34" charset="0"/>
              </a:rPr>
              <a:t>3.	Que paso con el mejoramiento de la producción agrícola; ¿con la ejecución de afirmado de las vías agrícolas los dos ramales de Asao y Shiram Ya?</a:t>
            </a:r>
          </a:p>
          <a:p>
            <a:pPr marL="0" lvl="0" indent="0">
              <a:buNone/>
            </a:pPr>
            <a:r>
              <a:rPr lang="es-ES" dirty="0">
                <a:latin typeface="Arial Nova Light" panose="020B0304020202020204" pitchFamily="34" charset="0"/>
              </a:rPr>
              <a:t>En vista que el GAD Parroquial no cuenta con maquinaria y a ser competencias concurrentes con el GAD Provincial, se presupuestó un valor de 4 mil dólares los mismo que no son suficiente para cubrir los dos frentes, ese presupuesto se incrementó para ejecutar en el 2026 conjuntamente con el GAD Municipal que dispone de las competencias por parte del GAD Provincial.</a:t>
            </a:r>
          </a:p>
          <a:p>
            <a:pPr marL="0" lvl="0" indent="0">
              <a:buNone/>
            </a:pPr>
            <a:r>
              <a:rPr lang="es-ES" b="1" dirty="0">
                <a:latin typeface="Arial Nova Light" panose="020B0304020202020204" pitchFamily="34" charset="0"/>
              </a:rPr>
              <a:t>4.	¿Qué paso con la ejecución del parque infantil de la comunidad de San Marcos?</a:t>
            </a:r>
          </a:p>
          <a:p>
            <a:pPr marL="0" lvl="0" indent="0">
              <a:buNone/>
            </a:pPr>
            <a:r>
              <a:rPr lang="es-ES" dirty="0">
                <a:latin typeface="Arial Nova Light" panose="020B0304020202020204" pitchFamily="34" charset="0"/>
              </a:rPr>
              <a:t>En este caso el presupuesto asignado no alcanzaba para cubrir el costo que dio el estudio para la ejecución del mismo quedando para ser ejecutado este año asignando más recursos.</a:t>
            </a:r>
          </a:p>
          <a:p>
            <a:pPr marL="0" lvl="0" indent="0">
              <a:buNone/>
            </a:pPr>
            <a:r>
              <a:rPr lang="es-ES" b="1" dirty="0">
                <a:latin typeface="Arial Nova Light" panose="020B0304020202020204" pitchFamily="34" charset="0"/>
              </a:rPr>
              <a:t>5.	¿Qué paso con el proyecto de los peces?</a:t>
            </a:r>
          </a:p>
          <a:p>
            <a:pPr marL="0" lvl="0" indent="0">
              <a:buNone/>
            </a:pPr>
            <a:r>
              <a:rPr lang="es-ES" dirty="0">
                <a:latin typeface="Arial Nova Light" panose="020B0304020202020204" pitchFamily="34" charset="0"/>
              </a:rPr>
              <a:t>Concerniente a los peces fue un levantamiento de información para futuro ser presentado en la prefectura, misma que no se dio por que ya estaba presentado un similar proyecto por otra autoridad.</a:t>
            </a:r>
          </a:p>
          <a:p>
            <a:pPr marL="0" lvl="0" indent="0">
              <a:buNone/>
            </a:pPr>
            <a:r>
              <a:rPr lang="es-ES" b="1" dirty="0">
                <a:latin typeface="Arial Nova Light" panose="020B0304020202020204" pitchFamily="34" charset="0"/>
              </a:rPr>
              <a:t>6.	¿Qué paso con la obra del asfalto del Rio Kalaglás hasta la cabecera parroquial?</a:t>
            </a:r>
          </a:p>
          <a:p>
            <a:pPr marL="0" lvl="0" indent="0">
              <a:buNone/>
            </a:pPr>
            <a:r>
              <a:rPr lang="es-ES" dirty="0">
                <a:latin typeface="Arial Nova Light" panose="020B0304020202020204" pitchFamily="34" charset="0"/>
              </a:rPr>
              <a:t>Tema asfalto, falta la intervención de la prefectura ya quien es la encargada de colocar el material bituminoso, como GAD parroquial cumplimos con la adecuación de los 4.5 kilómetros.</a:t>
            </a:r>
          </a:p>
          <a:p>
            <a:pPr marL="0" lvl="0" indent="0">
              <a:buNone/>
            </a:pPr>
            <a:r>
              <a:rPr lang="es-ES" b="1" dirty="0">
                <a:latin typeface="Arial Nova Light" panose="020B0304020202020204" pitchFamily="34" charset="0"/>
              </a:rPr>
              <a:t>7.	¿Qué paso con el espacio cubierto de comunidad de 	Asao?</a:t>
            </a:r>
            <a:endParaRPr lang="es-ES" dirty="0">
              <a:latin typeface="Arial Nova Light" panose="020B0304020202020204" pitchFamily="34" charset="0"/>
            </a:endParaRPr>
          </a:p>
          <a:p>
            <a:pPr marL="0" lvl="0" indent="0">
              <a:buNone/>
            </a:pPr>
            <a:r>
              <a:rPr lang="es-ES" dirty="0">
                <a:latin typeface="Arial Nova Light" panose="020B0304020202020204" pitchFamily="34" charset="0"/>
              </a:rPr>
              <a:t>El espacio cubierto en ningún momento se a ofrecido, ni se ha creado partida alguna para intervenir como GAD parroquial.</a:t>
            </a:r>
          </a:p>
          <a:p>
            <a:pPr marL="0" lvl="0" indent="0">
              <a:buNone/>
            </a:pPr>
            <a:endParaRPr lang="es-ES" dirty="0">
              <a:latin typeface="Arial Nova Light" panose="020B0304020202020204" pitchFamily="34" charset="0"/>
            </a:endParaRPr>
          </a:p>
          <a:p>
            <a:pPr lvl="0"/>
            <a:endParaRPr lang="es-ES" b="1" dirty="0"/>
          </a:p>
        </p:txBody>
      </p:sp>
      <p:pic>
        <p:nvPicPr>
          <p:cNvPr id="6" name="Imagen 5">
            <a:extLst>
              <a:ext uri="{FF2B5EF4-FFF2-40B4-BE49-F238E27FC236}">
                <a16:creationId xmlns:a16="http://schemas.microsoft.com/office/drawing/2014/main" id="{14AAF634-FE04-7B23-97F8-0E7C2E89272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pic>
        <p:nvPicPr>
          <p:cNvPr id="7" name="Imagen 6">
            <a:extLst>
              <a:ext uri="{FF2B5EF4-FFF2-40B4-BE49-F238E27FC236}">
                <a16:creationId xmlns:a16="http://schemas.microsoft.com/office/drawing/2014/main" id="{968E2E17-116E-339D-FE98-0FB4EF93802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21668" y="112376"/>
            <a:ext cx="772833" cy="595509"/>
          </a:xfrm>
          <a:prstGeom prst="rect">
            <a:avLst/>
          </a:prstGeom>
        </p:spPr>
      </p:pic>
      <p:sp>
        <p:nvSpPr>
          <p:cNvPr id="8" name="Rectángulo 7">
            <a:extLst>
              <a:ext uri="{FF2B5EF4-FFF2-40B4-BE49-F238E27FC236}">
                <a16:creationId xmlns:a16="http://schemas.microsoft.com/office/drawing/2014/main" id="{E4D78EEB-5D1D-B703-D830-0E9EA2AC4CC1}"/>
              </a:ext>
            </a:extLst>
          </p:cNvPr>
          <p:cNvSpPr/>
          <p:nvPr/>
        </p:nvSpPr>
        <p:spPr>
          <a:xfrm>
            <a:off x="9750699" y="6499517"/>
            <a:ext cx="2281902" cy="246221"/>
          </a:xfrm>
          <a:prstGeom prst="rect">
            <a:avLst/>
          </a:prstGeom>
        </p:spPr>
        <p:txBody>
          <a:bodyPr wrap="square">
            <a:spAutoFit/>
          </a:bodyPr>
          <a:lstStyle/>
          <a:p>
            <a:pPr algn="ctr"/>
            <a:r>
              <a:rPr lang="es-EC" sz="1000" b="1" dirty="0">
                <a:solidFill>
                  <a:srgbClr val="002060"/>
                </a:solidFill>
                <a:latin typeface="Arial Nova Light" panose="020B0304020202020204" pitchFamily="34" charset="0"/>
              </a:rPr>
              <a:t>ADMINISTRACIÓN 2023-2027</a:t>
            </a:r>
          </a:p>
        </p:txBody>
      </p:sp>
      <p:pic>
        <p:nvPicPr>
          <p:cNvPr id="10" name="Imagen 9">
            <a:extLst>
              <a:ext uri="{FF2B5EF4-FFF2-40B4-BE49-F238E27FC236}">
                <a16:creationId xmlns:a16="http://schemas.microsoft.com/office/drawing/2014/main" id="{0D89A770-6E53-64F1-5B92-AA188A94E59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37004654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4">
                                            <p:txEl>
                                              <p:pRg st="3" end="3"/>
                                            </p:txEl>
                                          </p:spTgt>
                                        </p:tgtEl>
                                        <p:attrNameLst>
                                          <p:attrName>style.visibility</p:attrName>
                                        </p:attrNameLst>
                                      </p:cBhvr>
                                      <p:to>
                                        <p:strVal val="visible"/>
                                      </p:to>
                                    </p:set>
                                    <p:anim calcmode="lin" valueType="num">
                                      <p:cBhvr additive="base">
                                        <p:cTn id="2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
                                            <p:txEl>
                                              <p:pRg st="4" end="4"/>
                                            </p:txEl>
                                          </p:spTgt>
                                        </p:tgtEl>
                                        <p:attrNameLst>
                                          <p:attrName>style.visibility</p:attrName>
                                        </p:attrNameLst>
                                      </p:cBhvr>
                                      <p:to>
                                        <p:strVal val="visible"/>
                                      </p:to>
                                    </p:set>
                                    <p:anim calcmode="lin" valueType="num">
                                      <p:cBhvr additive="base">
                                        <p:cTn id="3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5" end="5"/>
                                            </p:txEl>
                                          </p:spTgt>
                                        </p:tgtEl>
                                        <p:attrNameLst>
                                          <p:attrName>style.visibility</p:attrName>
                                        </p:attrNameLst>
                                      </p:cBhvr>
                                      <p:to>
                                        <p:strVal val="visible"/>
                                      </p:to>
                                    </p:set>
                                    <p:anim calcmode="lin" valueType="num">
                                      <p:cBhvr additive="base">
                                        <p:cTn id="3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
                                            <p:txEl>
                                              <p:pRg st="6" end="6"/>
                                            </p:txEl>
                                          </p:spTgt>
                                        </p:tgtEl>
                                        <p:attrNameLst>
                                          <p:attrName>style.visibility</p:attrName>
                                        </p:attrNameLst>
                                      </p:cBhvr>
                                      <p:to>
                                        <p:strVal val="visible"/>
                                      </p:to>
                                    </p:set>
                                    <p:anim calcmode="lin" valueType="num">
                                      <p:cBhvr additive="base">
                                        <p:cTn id="4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4">
                                            <p:txEl>
                                              <p:pRg st="7" end="7"/>
                                            </p:txEl>
                                          </p:spTgt>
                                        </p:tgtEl>
                                        <p:attrNameLst>
                                          <p:attrName>style.visibility</p:attrName>
                                        </p:attrNameLst>
                                      </p:cBhvr>
                                      <p:to>
                                        <p:strVal val="visible"/>
                                      </p:to>
                                    </p:set>
                                    <p:anim calcmode="lin" valueType="num">
                                      <p:cBhvr additive="base">
                                        <p:cTn id="4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4">
                                            <p:txEl>
                                              <p:pRg st="8" end="8"/>
                                            </p:txEl>
                                          </p:spTgt>
                                        </p:tgtEl>
                                        <p:attrNameLst>
                                          <p:attrName>style.visibility</p:attrName>
                                        </p:attrNameLst>
                                      </p:cBhvr>
                                      <p:to>
                                        <p:strVal val="visible"/>
                                      </p:to>
                                    </p:set>
                                    <p:anim calcmode="lin" valueType="num">
                                      <p:cBhvr additive="base">
                                        <p:cTn id="5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9" end="9"/>
                                            </p:txEl>
                                          </p:spTgt>
                                        </p:tgtEl>
                                        <p:attrNameLst>
                                          <p:attrName>style.visibility</p:attrName>
                                        </p:attrNameLst>
                                      </p:cBhvr>
                                      <p:to>
                                        <p:strVal val="visible"/>
                                      </p:to>
                                    </p:set>
                                    <p:anim calcmode="lin" valueType="num">
                                      <p:cBhvr additive="base">
                                        <p:cTn id="6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p:cNvSpPr txBox="1"/>
          <p:nvPr/>
        </p:nvSpPr>
        <p:spPr>
          <a:xfrm>
            <a:off x="1832954" y="121152"/>
            <a:ext cx="8526091" cy="58477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r>
              <a:rPr lang="es-MX" sz="3200" b="1" dirty="0">
                <a:ln>
                  <a:solidFill>
                    <a:srgbClr val="002060"/>
                  </a:solidFill>
                </a:ln>
                <a:solidFill>
                  <a:srgbClr val="002060"/>
                </a:solidFill>
                <a:latin typeface="Arial Black" panose="020B0A04020102020204" pitchFamily="34" charset="0"/>
              </a:rPr>
              <a:t>DETALLE GASTOS CORRIENTES 2025</a:t>
            </a:r>
            <a:endParaRPr lang="es-EC" sz="3200" b="1" dirty="0">
              <a:ln>
                <a:solidFill>
                  <a:srgbClr val="002060"/>
                </a:solidFill>
              </a:ln>
              <a:solidFill>
                <a:srgbClr val="002060"/>
              </a:solidFill>
              <a:latin typeface="Arial Black" panose="020B0A04020102020204" pitchFamily="34" charset="0"/>
            </a:endParaRPr>
          </a:p>
        </p:txBody>
      </p:sp>
      <p:pic>
        <p:nvPicPr>
          <p:cNvPr id="6" name="Imagen 5">
            <a:extLst>
              <a:ext uri="{FF2B5EF4-FFF2-40B4-BE49-F238E27FC236}">
                <a16:creationId xmlns:a16="http://schemas.microsoft.com/office/drawing/2014/main" id="{D0ADE181-C584-4E72-A048-FCA018E3314B}"/>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21823" y="92223"/>
            <a:ext cx="796445" cy="613704"/>
          </a:xfrm>
          <a:prstGeom prst="rect">
            <a:avLst/>
          </a:prstGeom>
        </p:spPr>
      </p:pic>
      <p:sp>
        <p:nvSpPr>
          <p:cNvPr id="8" name="Rectángulo 7">
            <a:extLst>
              <a:ext uri="{FF2B5EF4-FFF2-40B4-BE49-F238E27FC236}">
                <a16:creationId xmlns:a16="http://schemas.microsoft.com/office/drawing/2014/main" id="{002D4CFF-0797-4AB9-A118-6C3C2CB80792}"/>
              </a:ext>
            </a:extLst>
          </p:cNvPr>
          <p:cNvSpPr/>
          <p:nvPr/>
        </p:nvSpPr>
        <p:spPr>
          <a:xfrm>
            <a:off x="5184856" y="6261505"/>
            <a:ext cx="2230683" cy="246221"/>
          </a:xfrm>
          <a:prstGeom prst="rect">
            <a:avLst/>
          </a:prstGeom>
        </p:spPr>
        <p:txBody>
          <a:bodyPr wrap="square">
            <a:spAutoFit/>
          </a:bodyPr>
          <a:lstStyle/>
          <a:p>
            <a:pPr algn="ctr"/>
            <a:r>
              <a:rPr lang="es-EC" sz="1000" b="1" dirty="0">
                <a:solidFill>
                  <a:schemeClr val="accent3">
                    <a:lumMod val="50000"/>
                  </a:schemeClr>
                </a:solidFill>
                <a:latin typeface="Perpetua Titling MT" panose="02020502060505020804" pitchFamily="18" charset="0"/>
              </a:rPr>
              <a:t>ADMINISTRACIÓN 2023-2027</a:t>
            </a:r>
          </a:p>
        </p:txBody>
      </p:sp>
      <p:sp>
        <p:nvSpPr>
          <p:cNvPr id="3" name="CuadroTexto 2">
            <a:extLst>
              <a:ext uri="{FF2B5EF4-FFF2-40B4-BE49-F238E27FC236}">
                <a16:creationId xmlns:a16="http://schemas.microsoft.com/office/drawing/2014/main" id="{B9E6B825-B98A-2695-9DE6-CA92B5BE6721}"/>
              </a:ext>
            </a:extLst>
          </p:cNvPr>
          <p:cNvSpPr txBox="1"/>
          <p:nvPr/>
        </p:nvSpPr>
        <p:spPr>
          <a:xfrm>
            <a:off x="2723879" y="852179"/>
            <a:ext cx="6744239" cy="646331"/>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s-MX" b="1" dirty="0">
                <a:solidFill>
                  <a:srgbClr val="002060"/>
                </a:solidFill>
                <a:latin typeface="Calisto MT" panose="02040603050505030304" pitchFamily="18" charset="0"/>
              </a:rPr>
              <a:t>REMUNERACIONES UNIFICADAS GASTO EN PERSONAL</a:t>
            </a:r>
          </a:p>
          <a:p>
            <a:pPr algn="ctr"/>
            <a:r>
              <a:rPr lang="es-MX" dirty="0">
                <a:solidFill>
                  <a:srgbClr val="002060"/>
                </a:solidFill>
                <a:latin typeface="Calisto MT" panose="02040603050505030304" pitchFamily="18" charset="0"/>
              </a:rPr>
              <a:t>Monto total: $  58,094.14</a:t>
            </a:r>
            <a:endParaRPr lang="es-EC" dirty="0">
              <a:solidFill>
                <a:srgbClr val="002060"/>
              </a:solidFill>
              <a:latin typeface="Calisto MT" panose="02040603050505030304" pitchFamily="18" charset="0"/>
            </a:endParaRPr>
          </a:p>
        </p:txBody>
      </p:sp>
      <p:sp>
        <p:nvSpPr>
          <p:cNvPr id="5" name="CuadroTexto 4">
            <a:extLst>
              <a:ext uri="{FF2B5EF4-FFF2-40B4-BE49-F238E27FC236}">
                <a16:creationId xmlns:a16="http://schemas.microsoft.com/office/drawing/2014/main" id="{C046562F-7FE5-6857-C8B7-EDDE60D3C6DF}"/>
              </a:ext>
            </a:extLst>
          </p:cNvPr>
          <p:cNvSpPr txBox="1"/>
          <p:nvPr/>
        </p:nvSpPr>
        <p:spPr>
          <a:xfrm>
            <a:off x="4428903" y="1777241"/>
            <a:ext cx="3334190" cy="646331"/>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s-MX" b="1" dirty="0">
                <a:solidFill>
                  <a:srgbClr val="002060"/>
                </a:solidFill>
                <a:latin typeface="Calisto MT" panose="02040603050505030304" pitchFamily="18" charset="0"/>
              </a:rPr>
              <a:t>SERVICIOS DE CONSUMO </a:t>
            </a:r>
          </a:p>
          <a:p>
            <a:pPr algn="ctr"/>
            <a:r>
              <a:rPr lang="es-MX" dirty="0">
                <a:solidFill>
                  <a:srgbClr val="002060"/>
                </a:solidFill>
                <a:latin typeface="Calisto MT" panose="02040603050505030304" pitchFamily="18" charset="0"/>
              </a:rPr>
              <a:t>Monto total: $9,177.06</a:t>
            </a:r>
          </a:p>
        </p:txBody>
      </p:sp>
      <p:sp>
        <p:nvSpPr>
          <p:cNvPr id="13" name="CuadroTexto 12">
            <a:extLst>
              <a:ext uri="{FF2B5EF4-FFF2-40B4-BE49-F238E27FC236}">
                <a16:creationId xmlns:a16="http://schemas.microsoft.com/office/drawing/2014/main" id="{BA8AA931-E67E-A13B-1AD4-1E0056B0BC0A}"/>
              </a:ext>
            </a:extLst>
          </p:cNvPr>
          <p:cNvSpPr txBox="1"/>
          <p:nvPr/>
        </p:nvSpPr>
        <p:spPr>
          <a:xfrm>
            <a:off x="6300199" y="2504384"/>
            <a:ext cx="3289205" cy="861774"/>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2060"/>
                </a:solidFill>
                <a:latin typeface="Arial Nova Light" panose="020B0304020202020204" pitchFamily="34" charset="0"/>
              </a:rPr>
              <a:t>PASAJES AL INTERIOR Y VIATICOS</a:t>
            </a:r>
          </a:p>
          <a:p>
            <a:pPr algn="ctr"/>
            <a:r>
              <a:rPr lang="es-MX" sz="1600" b="1" dirty="0">
                <a:solidFill>
                  <a:srgbClr val="002060"/>
                </a:solidFill>
                <a:latin typeface="Arial Nova Light" panose="020B0304020202020204" pitchFamily="34" charset="0"/>
              </a:rPr>
              <a:t>Monto: $  2,890.66</a:t>
            </a:r>
            <a:endParaRPr lang="es-EC" sz="1600" b="1" dirty="0">
              <a:solidFill>
                <a:srgbClr val="002060"/>
              </a:solidFill>
              <a:latin typeface="Arial Nova Light" panose="020B0304020202020204" pitchFamily="34" charset="0"/>
            </a:endParaRPr>
          </a:p>
        </p:txBody>
      </p:sp>
      <p:sp>
        <p:nvSpPr>
          <p:cNvPr id="14" name="CuadroTexto 13">
            <a:extLst>
              <a:ext uri="{FF2B5EF4-FFF2-40B4-BE49-F238E27FC236}">
                <a16:creationId xmlns:a16="http://schemas.microsoft.com/office/drawing/2014/main" id="{3E0808CD-63D6-C3F8-B757-179FDF91B670}"/>
              </a:ext>
            </a:extLst>
          </p:cNvPr>
          <p:cNvSpPr txBox="1"/>
          <p:nvPr/>
        </p:nvSpPr>
        <p:spPr>
          <a:xfrm>
            <a:off x="2723879" y="2504384"/>
            <a:ext cx="3289206"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2060"/>
                </a:solidFill>
                <a:latin typeface="Arial Nova Light" panose="020B0304020202020204" pitchFamily="34" charset="0"/>
              </a:rPr>
              <a:t>GTOS. EN EL SERVICIO DE ENERGÍA ELECTRICA.</a:t>
            </a:r>
          </a:p>
          <a:p>
            <a:pPr algn="ctr"/>
            <a:r>
              <a:rPr lang="es-MX" sz="1600" b="1" dirty="0">
                <a:solidFill>
                  <a:srgbClr val="002060"/>
                </a:solidFill>
                <a:latin typeface="Arial Nova Light" panose="020B0304020202020204" pitchFamily="34" charset="0"/>
              </a:rPr>
              <a:t>Monto: $   806,46</a:t>
            </a:r>
            <a:endParaRPr lang="es-EC" sz="1600" b="1" dirty="0">
              <a:solidFill>
                <a:srgbClr val="002060"/>
              </a:solidFill>
              <a:latin typeface="Arial Nova Light" panose="020B0304020202020204" pitchFamily="34" charset="0"/>
            </a:endParaRPr>
          </a:p>
        </p:txBody>
      </p:sp>
      <p:sp>
        <p:nvSpPr>
          <p:cNvPr id="15" name="CuadroTexto 14">
            <a:extLst>
              <a:ext uri="{FF2B5EF4-FFF2-40B4-BE49-F238E27FC236}">
                <a16:creationId xmlns:a16="http://schemas.microsoft.com/office/drawing/2014/main" id="{2CBC8395-9EE8-CDC9-4A2D-159FEC7F8E3A}"/>
              </a:ext>
            </a:extLst>
          </p:cNvPr>
          <p:cNvSpPr txBox="1"/>
          <p:nvPr/>
        </p:nvSpPr>
        <p:spPr>
          <a:xfrm>
            <a:off x="2701386" y="3438629"/>
            <a:ext cx="3334191"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2060"/>
                </a:solidFill>
                <a:latin typeface="Arial Nova Light" panose="020B0304020202020204" pitchFamily="34" charset="0"/>
              </a:rPr>
              <a:t>GTOS. EN TELECOMUNICACIONES</a:t>
            </a:r>
          </a:p>
          <a:p>
            <a:pPr algn="ctr"/>
            <a:r>
              <a:rPr lang="es-MX" sz="1600" b="1" dirty="0">
                <a:solidFill>
                  <a:srgbClr val="002060"/>
                </a:solidFill>
                <a:latin typeface="Arial Nova Light" panose="020B0304020202020204" pitchFamily="34" charset="0"/>
              </a:rPr>
              <a:t>Monto: $   974.40</a:t>
            </a:r>
            <a:endParaRPr lang="es-EC" sz="1600" b="1" dirty="0">
              <a:solidFill>
                <a:srgbClr val="002060"/>
              </a:solidFill>
              <a:latin typeface="Arial Nova Light" panose="020B0304020202020204" pitchFamily="34" charset="0"/>
            </a:endParaRPr>
          </a:p>
        </p:txBody>
      </p:sp>
      <p:sp>
        <p:nvSpPr>
          <p:cNvPr id="16" name="CuadroTexto 15">
            <a:extLst>
              <a:ext uri="{FF2B5EF4-FFF2-40B4-BE49-F238E27FC236}">
                <a16:creationId xmlns:a16="http://schemas.microsoft.com/office/drawing/2014/main" id="{DEC2E4F4-EE16-1CC6-CA75-DD12D7AB9D8A}"/>
              </a:ext>
            </a:extLst>
          </p:cNvPr>
          <p:cNvSpPr txBox="1"/>
          <p:nvPr/>
        </p:nvSpPr>
        <p:spPr>
          <a:xfrm>
            <a:off x="2723879" y="4400834"/>
            <a:ext cx="3334190" cy="861774"/>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2060"/>
                </a:solidFill>
                <a:latin typeface="Arial Nova Light" panose="020B0304020202020204" pitchFamily="34" charset="0"/>
              </a:rPr>
              <a:t>SERV. TRANSPORTE PERSONAL DEL GADPRSJW </a:t>
            </a:r>
          </a:p>
          <a:p>
            <a:pPr algn="ctr"/>
            <a:r>
              <a:rPr lang="es-MX" sz="1600" b="1" dirty="0">
                <a:solidFill>
                  <a:srgbClr val="002060"/>
                </a:solidFill>
                <a:latin typeface="Arial Nova Light" panose="020B0304020202020204" pitchFamily="34" charset="0"/>
              </a:rPr>
              <a:t>Monto: $   3,830.00</a:t>
            </a:r>
          </a:p>
        </p:txBody>
      </p:sp>
      <p:sp>
        <p:nvSpPr>
          <p:cNvPr id="17" name="CuadroTexto 16">
            <a:extLst>
              <a:ext uri="{FF2B5EF4-FFF2-40B4-BE49-F238E27FC236}">
                <a16:creationId xmlns:a16="http://schemas.microsoft.com/office/drawing/2014/main" id="{565030A8-CA77-F90D-9BF1-57B6A80D278E}"/>
              </a:ext>
            </a:extLst>
          </p:cNvPr>
          <p:cNvSpPr txBox="1"/>
          <p:nvPr/>
        </p:nvSpPr>
        <p:spPr>
          <a:xfrm>
            <a:off x="6300198" y="3458247"/>
            <a:ext cx="3289205"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2060"/>
                </a:solidFill>
                <a:latin typeface="Arial Nova Light" panose="020B0304020202020204" pitchFamily="34" charset="0"/>
              </a:rPr>
              <a:t>MATERIALES DE OFICINA</a:t>
            </a:r>
          </a:p>
          <a:p>
            <a:pPr algn="ctr"/>
            <a:endParaRPr lang="es-MX" sz="1600" b="1" dirty="0">
              <a:solidFill>
                <a:srgbClr val="002060"/>
              </a:solidFill>
              <a:latin typeface="Arial Nova Light" panose="020B0304020202020204" pitchFamily="34" charset="0"/>
            </a:endParaRPr>
          </a:p>
          <a:p>
            <a:pPr algn="ctr"/>
            <a:r>
              <a:rPr lang="es-MX" sz="1600" b="1" dirty="0">
                <a:solidFill>
                  <a:srgbClr val="002060"/>
                </a:solidFill>
                <a:latin typeface="Arial Nova Light" panose="020B0304020202020204" pitchFamily="34" charset="0"/>
              </a:rPr>
              <a:t>Monto: $   465.04</a:t>
            </a:r>
            <a:endParaRPr lang="es-EC" sz="1600" b="1" dirty="0">
              <a:solidFill>
                <a:srgbClr val="002060"/>
              </a:solidFill>
              <a:latin typeface="Arial Nova Light" panose="020B0304020202020204" pitchFamily="34" charset="0"/>
            </a:endParaRPr>
          </a:p>
        </p:txBody>
      </p:sp>
      <p:sp>
        <p:nvSpPr>
          <p:cNvPr id="18" name="CuadroTexto 17">
            <a:extLst>
              <a:ext uri="{FF2B5EF4-FFF2-40B4-BE49-F238E27FC236}">
                <a16:creationId xmlns:a16="http://schemas.microsoft.com/office/drawing/2014/main" id="{5D5C8AED-4111-2BB7-4509-DECF694B0265}"/>
              </a:ext>
            </a:extLst>
          </p:cNvPr>
          <p:cNvSpPr txBox="1"/>
          <p:nvPr/>
        </p:nvSpPr>
        <p:spPr>
          <a:xfrm>
            <a:off x="6300198" y="4391705"/>
            <a:ext cx="3289206"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2060"/>
                </a:solidFill>
                <a:latin typeface="Arial Nova Light" panose="020B0304020202020204" pitchFamily="34" charset="0"/>
              </a:rPr>
              <a:t>MATERIALES DE ASEO</a:t>
            </a:r>
          </a:p>
          <a:p>
            <a:pPr algn="ctr"/>
            <a:endParaRPr lang="es-MX" sz="1600" b="1" dirty="0">
              <a:solidFill>
                <a:srgbClr val="002060"/>
              </a:solidFill>
              <a:latin typeface="Arial Nova Light" panose="020B0304020202020204" pitchFamily="34" charset="0"/>
            </a:endParaRPr>
          </a:p>
          <a:p>
            <a:pPr algn="ctr"/>
            <a:r>
              <a:rPr lang="es-MX" sz="1600" b="1" dirty="0">
                <a:solidFill>
                  <a:srgbClr val="002060"/>
                </a:solidFill>
                <a:latin typeface="Arial Nova Light" panose="020B0304020202020204" pitchFamily="34" charset="0"/>
              </a:rPr>
              <a:t>Monto: $   210.50</a:t>
            </a:r>
            <a:endParaRPr lang="es-EC" sz="1600" b="1" dirty="0">
              <a:solidFill>
                <a:srgbClr val="002060"/>
              </a:solidFill>
              <a:latin typeface="Arial Nova Light" panose="020B0304020202020204" pitchFamily="34" charset="0"/>
            </a:endParaRPr>
          </a:p>
        </p:txBody>
      </p:sp>
      <p:pic>
        <p:nvPicPr>
          <p:cNvPr id="4" name="Imagen 3">
            <a:extLst>
              <a:ext uri="{FF2B5EF4-FFF2-40B4-BE49-F238E27FC236}">
                <a16:creationId xmlns:a16="http://schemas.microsoft.com/office/drawing/2014/main" id="{394F62B6-A7AD-607D-CF58-34FCCA8616D7}"/>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544570" y="5698377"/>
            <a:ext cx="1511253" cy="511368"/>
          </a:xfrm>
          <a:prstGeom prst="rect">
            <a:avLst/>
          </a:prstGeom>
          <a:noFill/>
          <a:ln>
            <a:noFill/>
          </a:ln>
        </p:spPr>
      </p:pic>
      <p:pic>
        <p:nvPicPr>
          <p:cNvPr id="9" name="Imagen 8">
            <a:extLst>
              <a:ext uri="{FF2B5EF4-FFF2-40B4-BE49-F238E27FC236}">
                <a16:creationId xmlns:a16="http://schemas.microsoft.com/office/drawing/2014/main" id="{CAE328DF-A058-03E0-0BF9-844DEAF78B9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273732" y="0"/>
            <a:ext cx="872677" cy="707886"/>
          </a:xfrm>
          <a:prstGeom prst="rect">
            <a:avLst/>
          </a:prstGeom>
        </p:spPr>
      </p:pic>
    </p:spTree>
    <p:extLst>
      <p:ext uri="{BB962C8B-B14F-4D97-AF65-F5344CB8AC3E}">
        <p14:creationId xmlns:p14="http://schemas.microsoft.com/office/powerpoint/2010/main" val="30594564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type="wd">
                                    <p:tmAbs val="700"/>
                                  </p:iterate>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7"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7"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1000"/>
                                        <p:tgtEl>
                                          <p:spTgt spid="5"/>
                                        </p:tgtEl>
                                      </p:cBhvr>
                                    </p:animEffect>
                                    <p:anim calcmode="lin" valueType="num">
                                      <p:cBhvr>
                                        <p:cTn id="19" dur="1000" fill="hold"/>
                                        <p:tgtEl>
                                          <p:spTgt spid="5"/>
                                        </p:tgtEl>
                                        <p:attrNameLst>
                                          <p:attrName>ppt_x</p:attrName>
                                        </p:attrNameLst>
                                      </p:cBhvr>
                                      <p:tavLst>
                                        <p:tav tm="0">
                                          <p:val>
                                            <p:strVal val="#ppt_x"/>
                                          </p:val>
                                        </p:tav>
                                        <p:tav tm="100000">
                                          <p:val>
                                            <p:strVal val="#ppt_x"/>
                                          </p:val>
                                        </p:tav>
                                      </p:tavLst>
                                    </p:anim>
                                    <p:anim calcmode="lin" valueType="num">
                                      <p:cBhvr>
                                        <p:cTn id="2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7" presetClass="entr" presetSubtype="0"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1000"/>
                                        <p:tgtEl>
                                          <p:spTgt spid="13"/>
                                        </p:tgtEl>
                                      </p:cBhvr>
                                    </p:animEffect>
                                    <p:anim calcmode="lin" valueType="num">
                                      <p:cBhvr>
                                        <p:cTn id="26" dur="1000" fill="hold"/>
                                        <p:tgtEl>
                                          <p:spTgt spid="13"/>
                                        </p:tgtEl>
                                        <p:attrNameLst>
                                          <p:attrName>ppt_x</p:attrName>
                                        </p:attrNameLst>
                                      </p:cBhvr>
                                      <p:tavLst>
                                        <p:tav tm="0">
                                          <p:val>
                                            <p:strVal val="#ppt_x"/>
                                          </p:val>
                                        </p:tav>
                                        <p:tav tm="100000">
                                          <p:val>
                                            <p:strVal val="#ppt_x"/>
                                          </p:val>
                                        </p:tav>
                                      </p:tavLst>
                                    </p:anim>
                                    <p:anim calcmode="lin" valueType="num">
                                      <p:cBhvr>
                                        <p:cTn id="2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7"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1000"/>
                                        <p:tgtEl>
                                          <p:spTgt spid="14"/>
                                        </p:tgtEl>
                                      </p:cBhvr>
                                    </p:animEffect>
                                    <p:anim calcmode="lin" valueType="num">
                                      <p:cBhvr>
                                        <p:cTn id="33" dur="1000" fill="hold"/>
                                        <p:tgtEl>
                                          <p:spTgt spid="14"/>
                                        </p:tgtEl>
                                        <p:attrNameLst>
                                          <p:attrName>ppt_x</p:attrName>
                                        </p:attrNameLst>
                                      </p:cBhvr>
                                      <p:tavLst>
                                        <p:tav tm="0">
                                          <p:val>
                                            <p:strVal val="#ppt_x"/>
                                          </p:val>
                                        </p:tav>
                                        <p:tav tm="100000">
                                          <p:val>
                                            <p:strVal val="#ppt_x"/>
                                          </p:val>
                                        </p:tav>
                                      </p:tavLst>
                                    </p:anim>
                                    <p:anim calcmode="lin" valueType="num">
                                      <p:cBhvr>
                                        <p:cTn id="34"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7"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1000"/>
                                        <p:tgtEl>
                                          <p:spTgt spid="15"/>
                                        </p:tgtEl>
                                      </p:cBhvr>
                                    </p:animEffect>
                                    <p:anim calcmode="lin" valueType="num">
                                      <p:cBhvr>
                                        <p:cTn id="40" dur="1000" fill="hold"/>
                                        <p:tgtEl>
                                          <p:spTgt spid="15"/>
                                        </p:tgtEl>
                                        <p:attrNameLst>
                                          <p:attrName>ppt_x</p:attrName>
                                        </p:attrNameLst>
                                      </p:cBhvr>
                                      <p:tavLst>
                                        <p:tav tm="0">
                                          <p:val>
                                            <p:strVal val="#ppt_x"/>
                                          </p:val>
                                        </p:tav>
                                        <p:tav tm="100000">
                                          <p:val>
                                            <p:strVal val="#ppt_x"/>
                                          </p:val>
                                        </p:tav>
                                      </p:tavLst>
                                    </p:anim>
                                    <p:anim calcmode="lin" valueType="num">
                                      <p:cBhvr>
                                        <p:cTn id="41"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1000"/>
                                        <p:tgtEl>
                                          <p:spTgt spid="16"/>
                                        </p:tgtEl>
                                      </p:cBhvr>
                                    </p:animEffect>
                                    <p:anim calcmode="lin" valueType="num">
                                      <p:cBhvr>
                                        <p:cTn id="47" dur="1000" fill="hold"/>
                                        <p:tgtEl>
                                          <p:spTgt spid="16"/>
                                        </p:tgtEl>
                                        <p:attrNameLst>
                                          <p:attrName>ppt_x</p:attrName>
                                        </p:attrNameLst>
                                      </p:cBhvr>
                                      <p:tavLst>
                                        <p:tav tm="0">
                                          <p:val>
                                            <p:strVal val="#ppt_x"/>
                                          </p:val>
                                        </p:tav>
                                        <p:tav tm="100000">
                                          <p:val>
                                            <p:strVal val="#ppt_x"/>
                                          </p:val>
                                        </p:tav>
                                      </p:tavLst>
                                    </p:anim>
                                    <p:anim calcmode="lin" valueType="num">
                                      <p:cBhvr>
                                        <p:cTn id="48"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7" presetClass="entr" presetSubtype="0" fill="hold" grpId="0" nodeType="clickEffect">
                                  <p:stCondLst>
                                    <p:cond delay="0"/>
                                  </p:stCondLst>
                                  <p:childTnLst>
                                    <p:set>
                                      <p:cBhvr>
                                        <p:cTn id="52" dur="1" fill="hold">
                                          <p:stCondLst>
                                            <p:cond delay="0"/>
                                          </p:stCondLst>
                                        </p:cTn>
                                        <p:tgtEl>
                                          <p:spTgt spid="17"/>
                                        </p:tgtEl>
                                        <p:attrNameLst>
                                          <p:attrName>style.visibility</p:attrName>
                                        </p:attrNameLst>
                                      </p:cBhvr>
                                      <p:to>
                                        <p:strVal val="visible"/>
                                      </p:to>
                                    </p:set>
                                    <p:animEffect transition="in" filter="fade">
                                      <p:cBhvr>
                                        <p:cTn id="53" dur="1000"/>
                                        <p:tgtEl>
                                          <p:spTgt spid="17"/>
                                        </p:tgtEl>
                                      </p:cBhvr>
                                    </p:animEffect>
                                    <p:anim calcmode="lin" valueType="num">
                                      <p:cBhvr>
                                        <p:cTn id="54" dur="1000" fill="hold"/>
                                        <p:tgtEl>
                                          <p:spTgt spid="17"/>
                                        </p:tgtEl>
                                        <p:attrNameLst>
                                          <p:attrName>ppt_x</p:attrName>
                                        </p:attrNameLst>
                                      </p:cBhvr>
                                      <p:tavLst>
                                        <p:tav tm="0">
                                          <p:val>
                                            <p:strVal val="#ppt_x"/>
                                          </p:val>
                                        </p:tav>
                                        <p:tav tm="100000">
                                          <p:val>
                                            <p:strVal val="#ppt_x"/>
                                          </p:val>
                                        </p:tav>
                                      </p:tavLst>
                                    </p:anim>
                                    <p:anim calcmode="lin" valueType="num">
                                      <p:cBhvr>
                                        <p:cTn id="5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7" presetClass="entr" presetSubtype="0" fill="hold" grpId="0" nodeType="clickEffect">
                                  <p:stCondLst>
                                    <p:cond delay="0"/>
                                  </p:stCondLst>
                                  <p:childTnLst>
                                    <p:set>
                                      <p:cBhvr>
                                        <p:cTn id="59" dur="1" fill="hold">
                                          <p:stCondLst>
                                            <p:cond delay="0"/>
                                          </p:stCondLst>
                                        </p:cTn>
                                        <p:tgtEl>
                                          <p:spTgt spid="18"/>
                                        </p:tgtEl>
                                        <p:attrNameLst>
                                          <p:attrName>style.visibility</p:attrName>
                                        </p:attrNameLst>
                                      </p:cBhvr>
                                      <p:to>
                                        <p:strVal val="visible"/>
                                      </p:to>
                                    </p:set>
                                    <p:animEffect transition="in" filter="fade">
                                      <p:cBhvr>
                                        <p:cTn id="60" dur="1000"/>
                                        <p:tgtEl>
                                          <p:spTgt spid="18"/>
                                        </p:tgtEl>
                                      </p:cBhvr>
                                    </p:animEffect>
                                    <p:anim calcmode="lin" valueType="num">
                                      <p:cBhvr>
                                        <p:cTn id="61" dur="1000" fill="hold"/>
                                        <p:tgtEl>
                                          <p:spTgt spid="18"/>
                                        </p:tgtEl>
                                        <p:attrNameLst>
                                          <p:attrName>ppt_x</p:attrName>
                                        </p:attrNameLst>
                                      </p:cBhvr>
                                      <p:tavLst>
                                        <p:tav tm="0">
                                          <p:val>
                                            <p:strVal val="#ppt_x"/>
                                          </p:val>
                                        </p:tav>
                                        <p:tav tm="100000">
                                          <p:val>
                                            <p:strVal val="#ppt_x"/>
                                          </p:val>
                                        </p:tav>
                                      </p:tavLst>
                                    </p:anim>
                                    <p:anim calcmode="lin" valueType="num">
                                      <p:cBhvr>
                                        <p:cTn id="62"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13" grpId="0" animBg="1"/>
      <p:bldP spid="14" grpId="0" animBg="1"/>
      <p:bldP spid="15" grpId="0" animBg="1"/>
      <p:bldP spid="16" grpId="0" animBg="1"/>
      <p:bldP spid="17" grpId="0" animBg="1"/>
      <p:bldP spid="18" grpId="0" animBg="1"/>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B5A78A61-A8D5-1132-CAAF-CBB32F1D3130}"/>
              </a:ext>
            </a:extLst>
          </p:cNvPr>
          <p:cNvSpPr>
            <a:spLocks noGrp="1"/>
          </p:cNvSpPr>
          <p:nvPr>
            <p:ph idx="1"/>
          </p:nvPr>
        </p:nvSpPr>
        <p:spPr>
          <a:xfrm>
            <a:off x="1498008" y="413318"/>
            <a:ext cx="10537203" cy="5883965"/>
          </a:xfrm>
        </p:spPr>
        <p:txBody>
          <a:bodyPr>
            <a:normAutofit lnSpcReduction="10000"/>
          </a:bodyPr>
          <a:lstStyle/>
          <a:p>
            <a:pPr marL="0" lvl="0" indent="0">
              <a:buNone/>
            </a:pPr>
            <a:r>
              <a:rPr lang="es-ES" b="1" dirty="0">
                <a:latin typeface="Arial Nova Light" panose="020B0304020202020204" pitchFamily="34" charset="0"/>
              </a:rPr>
              <a:t>8.	¿Porque no se ha realizado las veredas en la comunidad de Asao?</a:t>
            </a:r>
          </a:p>
          <a:p>
            <a:pPr marL="0" lvl="0" indent="0">
              <a:buNone/>
            </a:pPr>
            <a:r>
              <a:rPr lang="es-ES" dirty="0">
                <a:latin typeface="Arial Nova Light" panose="020B0304020202020204" pitchFamily="34" charset="0"/>
              </a:rPr>
              <a:t>Tema puntual no nos entregaron informe topográfico y económico por la municipalidad a pesar de habernos entregado las competencias mediante convenio, esto retraso y este año 2026 poder ejecutar con un incremento económico en la partida a 5 mil dólares.</a:t>
            </a:r>
            <a:endParaRPr lang="es-ES" b="1" dirty="0">
              <a:latin typeface="Arial Nova Light" panose="020B0304020202020204" pitchFamily="34" charset="0"/>
            </a:endParaRPr>
          </a:p>
          <a:p>
            <a:pPr marL="0" lvl="0" indent="0">
              <a:buNone/>
            </a:pPr>
            <a:r>
              <a:rPr lang="es-ES" b="1" dirty="0">
                <a:latin typeface="Arial Nova Light" panose="020B0304020202020204" pitchFamily="34" charset="0"/>
              </a:rPr>
              <a:t>9.	¿Podrían apoyarnos que el obrero realice la limpieza correspondiente, especialmente en lo relacionado con el manejo de agua, y que los vocales realicen el seguimiento respectivo al trabajo ejecutado?</a:t>
            </a:r>
          </a:p>
          <a:p>
            <a:pPr marL="0" lvl="0" indent="0">
              <a:buNone/>
            </a:pPr>
            <a:r>
              <a:rPr lang="es-ES" dirty="0">
                <a:latin typeface="Arial Nova Light" panose="020B0304020202020204" pitchFamily="34" charset="0"/>
              </a:rPr>
              <a:t>Tema obrero, se asigno un día a la semana el mantenimiento de la misma tanto captación como distribución del sistema de agua potable.</a:t>
            </a:r>
            <a:endParaRPr lang="es-ES" b="1" dirty="0">
              <a:latin typeface="Arial Nova Light" panose="020B0304020202020204" pitchFamily="34" charset="0"/>
            </a:endParaRPr>
          </a:p>
          <a:p>
            <a:pPr marL="0" lvl="0" indent="0">
              <a:buNone/>
            </a:pPr>
            <a:r>
              <a:rPr lang="es-ES" b="1" dirty="0">
                <a:latin typeface="Arial Nova Light" panose="020B0304020202020204" pitchFamily="34" charset="0"/>
              </a:rPr>
              <a:t>10.	¿Por qué no se puede asignar un presupuesto a cada vocal según su comisión?</a:t>
            </a:r>
          </a:p>
          <a:p>
            <a:pPr marL="0" lvl="0" indent="0">
              <a:buNone/>
            </a:pPr>
            <a:r>
              <a:rPr lang="es-ES" dirty="0">
                <a:latin typeface="Arial Nova Light" panose="020B0304020202020204" pitchFamily="34" charset="0"/>
              </a:rPr>
              <a:t>LAS FUNCIONES PRINCIPALES DE LOS VOCALES, SEGÚN EL CÓDIGO ORGÁNICO DE ORGANIZACIÓN TERRITORIAL, AUTONOMÍA Y DESCENTRALIZACIÓN (COOTAD), SON:</a:t>
            </a:r>
            <a:endParaRPr lang="es-ES" b="1" dirty="0">
              <a:latin typeface="Arial Nova Light" panose="020B0304020202020204" pitchFamily="34" charset="0"/>
            </a:endParaRPr>
          </a:p>
          <a:p>
            <a:pPr marL="0" lvl="0" indent="0">
              <a:buNone/>
            </a:pPr>
            <a:r>
              <a:rPr lang="es-ES" b="1" dirty="0">
                <a:latin typeface="Arial Nova Light" panose="020B0304020202020204" pitchFamily="34" charset="0"/>
              </a:rPr>
              <a:t>•	</a:t>
            </a:r>
            <a:r>
              <a:rPr lang="es-ES" dirty="0">
                <a:latin typeface="Arial Nova Light" panose="020B0304020202020204" pitchFamily="34" charset="0"/>
              </a:rPr>
              <a:t>Intervención en Sesiones: Participar con voz y voto en las sesiones del pleno de la Junta Parroquial para tomar decisiones sobre la administración y planificación parroquial.</a:t>
            </a:r>
          </a:p>
          <a:p>
            <a:pPr marL="0" lvl="0" indent="0">
              <a:buNone/>
            </a:pPr>
            <a:r>
              <a:rPr lang="es-ES" b="1" dirty="0"/>
              <a:t>•</a:t>
            </a:r>
            <a:r>
              <a:rPr lang="es-ES" b="1" dirty="0">
                <a:latin typeface="Arial Nova Light" panose="020B0304020202020204" pitchFamily="34" charset="0"/>
              </a:rPr>
              <a:t>	</a:t>
            </a:r>
            <a:r>
              <a:rPr lang="es-ES" dirty="0">
                <a:latin typeface="Arial Nova Light" panose="020B0304020202020204" pitchFamily="34" charset="0"/>
              </a:rPr>
              <a:t>Presentación de Proyectos: Presentar proyectos de acuerdos, resoluciones y normativas en el ámbito de las competencias del GAD parroquial.</a:t>
            </a:r>
          </a:p>
          <a:p>
            <a:pPr marL="0" lvl="0" indent="0">
              <a:buNone/>
            </a:pPr>
            <a:r>
              <a:rPr lang="es-ES" dirty="0">
                <a:latin typeface="Arial Nova Light" panose="020B0304020202020204" pitchFamily="34" charset="0"/>
              </a:rPr>
              <a:t>•	Fiscalización: Ejercer control y fiscalización sobre las acciones y gestión del Presidente de la Junta Parroquial.</a:t>
            </a:r>
            <a:endParaRPr lang="es-ES" b="1" dirty="0">
              <a:latin typeface="Arial Nova Light" panose="020B0304020202020204" pitchFamily="34" charset="0"/>
            </a:endParaRPr>
          </a:p>
          <a:p>
            <a:pPr marL="0" lvl="0" indent="0">
              <a:buNone/>
            </a:pPr>
            <a:endParaRPr lang="es-ES" b="1" dirty="0"/>
          </a:p>
          <a:p>
            <a:pPr lvl="0"/>
            <a:endParaRPr lang="es-EC" dirty="0"/>
          </a:p>
        </p:txBody>
      </p:sp>
      <p:pic>
        <p:nvPicPr>
          <p:cNvPr id="4" name="Imagen 3">
            <a:extLst>
              <a:ext uri="{FF2B5EF4-FFF2-40B4-BE49-F238E27FC236}">
                <a16:creationId xmlns:a16="http://schemas.microsoft.com/office/drawing/2014/main" id="{E69F2EB4-3BBC-6EF1-2635-5D2C9248A42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40250" y="6197452"/>
            <a:ext cx="1511253" cy="511368"/>
          </a:xfrm>
          <a:prstGeom prst="rect">
            <a:avLst/>
          </a:prstGeom>
          <a:noFill/>
          <a:ln>
            <a:noFill/>
          </a:ln>
        </p:spPr>
      </p:pic>
      <p:pic>
        <p:nvPicPr>
          <p:cNvPr id="5" name="Imagen 4">
            <a:extLst>
              <a:ext uri="{FF2B5EF4-FFF2-40B4-BE49-F238E27FC236}">
                <a16:creationId xmlns:a16="http://schemas.microsoft.com/office/drawing/2014/main" id="{3B1AC979-8D82-3D48-7434-AF173EE1B60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12560" y="105358"/>
            <a:ext cx="781941" cy="602528"/>
          </a:xfrm>
          <a:prstGeom prst="rect">
            <a:avLst/>
          </a:prstGeom>
        </p:spPr>
      </p:pic>
      <p:sp>
        <p:nvSpPr>
          <p:cNvPr id="6" name="Rectángulo 5">
            <a:extLst>
              <a:ext uri="{FF2B5EF4-FFF2-40B4-BE49-F238E27FC236}">
                <a16:creationId xmlns:a16="http://schemas.microsoft.com/office/drawing/2014/main" id="{BA173108-07CC-8A6B-44DA-EC0C4A4A5B7A}"/>
              </a:ext>
            </a:extLst>
          </p:cNvPr>
          <p:cNvSpPr/>
          <p:nvPr/>
        </p:nvSpPr>
        <p:spPr>
          <a:xfrm>
            <a:off x="9982200" y="6453136"/>
            <a:ext cx="2272377"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8" name="Imagen 7">
            <a:extLst>
              <a:ext uri="{FF2B5EF4-FFF2-40B4-BE49-F238E27FC236}">
                <a16:creationId xmlns:a16="http://schemas.microsoft.com/office/drawing/2014/main" id="{80CBDD22-1018-B63B-2F78-86F8A9526FFE}"/>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3095023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id="{D49F0B04-5FF4-83B2-602A-7335C8CD2CAD}"/>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335140" y="111738"/>
            <a:ext cx="773661" cy="596148"/>
          </a:xfrm>
          <a:prstGeom prst="rect">
            <a:avLst/>
          </a:prstGeom>
        </p:spPr>
      </p:pic>
      <p:sp>
        <p:nvSpPr>
          <p:cNvPr id="4" name="Marcador de contenido 2">
            <a:extLst>
              <a:ext uri="{FF2B5EF4-FFF2-40B4-BE49-F238E27FC236}">
                <a16:creationId xmlns:a16="http://schemas.microsoft.com/office/drawing/2014/main" id="{C1592DCF-4A39-AC09-7CB4-B3A7045F7ABF}"/>
              </a:ext>
            </a:extLst>
          </p:cNvPr>
          <p:cNvSpPr>
            <a:spLocks noGrp="1"/>
          </p:cNvSpPr>
          <p:nvPr>
            <p:ph idx="1"/>
          </p:nvPr>
        </p:nvSpPr>
        <p:spPr>
          <a:xfrm>
            <a:off x="1495425" y="566322"/>
            <a:ext cx="10499076" cy="6053558"/>
          </a:xfrm>
        </p:spPr>
        <p:txBody>
          <a:bodyPr>
            <a:normAutofit/>
          </a:bodyPr>
          <a:lstStyle/>
          <a:p>
            <a:pPr marL="0" indent="0">
              <a:buNone/>
            </a:pPr>
            <a:r>
              <a:rPr lang="es-ES" dirty="0">
                <a:latin typeface="Arial Nova Light" panose="020B0304020202020204" pitchFamily="34" charset="0"/>
                <a:ea typeface="Times New Roman" panose="02020603050405020304" pitchFamily="18" charset="0"/>
                <a:cs typeface="Segoe UI" panose="020B0502040204020203" pitchFamily="34" charset="0"/>
              </a:rPr>
              <a:t>•	Comisiones y Representaciones: Integrar y liderar comisiones técnicas o de trabajo (ej. económico-productivo, infraestructura) y representar a la junta en otras instancias, como la Asamblea Parroquial.</a:t>
            </a:r>
          </a:p>
          <a:p>
            <a:pPr marL="0" indent="0">
              <a:buNone/>
            </a:pPr>
            <a:r>
              <a:rPr lang="es-ES" dirty="0">
                <a:latin typeface="Arial Nova Light" panose="020B0304020202020204" pitchFamily="34" charset="0"/>
                <a:ea typeface="Times New Roman" panose="02020603050405020304" pitchFamily="18" charset="0"/>
                <a:cs typeface="Segoe UI" panose="020B0502040204020203" pitchFamily="34" charset="0"/>
              </a:rPr>
              <a:t>•	Desarrollo Comunitario: Planificar el desarrollo parroquial y el ordenamiento territorial en conjunto con los gobiernos cantonales y provinciales.</a:t>
            </a:r>
          </a:p>
          <a:p>
            <a:pPr marL="0" indent="0">
              <a:buNone/>
            </a:pPr>
            <a:r>
              <a:rPr lang="es-ES" dirty="0">
                <a:latin typeface="Arial Nova Light" panose="020B0304020202020204" pitchFamily="34" charset="0"/>
                <a:ea typeface="Times New Roman" panose="02020603050405020304" pitchFamily="18" charset="0"/>
                <a:cs typeface="Segoe UI" panose="020B0502040204020203" pitchFamily="34" charset="0"/>
              </a:rPr>
              <a:t>•	Gestión de Servicios: Fomentar actividades productivas, infraestructura física y la protección del medio ambiente en la zona rural. [1, 2, 3, 4, 5]</a:t>
            </a:r>
          </a:p>
          <a:p>
            <a:pPr marL="0" indent="0">
              <a:buNone/>
            </a:pPr>
            <a:r>
              <a:rPr lang="es-ES" b="1" dirty="0">
                <a:latin typeface="Arial Nova Light" panose="020B0304020202020204" pitchFamily="34" charset="0"/>
                <a:ea typeface="Times New Roman" panose="02020603050405020304" pitchFamily="18" charset="0"/>
                <a:cs typeface="Segoe UI" panose="020B0502040204020203" pitchFamily="34" charset="0"/>
              </a:rPr>
              <a:t>11.	 ¿De qué funcionario hubo el alza de sueldo; y si afecta en el presupuesto?</a:t>
            </a:r>
            <a:endParaRPr lang="es-ES" dirty="0">
              <a:latin typeface="Arial Nova Light" panose="020B0304020202020204" pitchFamily="34" charset="0"/>
              <a:ea typeface="Times New Roman" panose="02020603050405020304" pitchFamily="18" charset="0"/>
              <a:cs typeface="Segoe UI" panose="020B0502040204020203" pitchFamily="34" charset="0"/>
            </a:endParaRPr>
          </a:p>
          <a:p>
            <a:pPr marL="0" indent="0">
              <a:buNone/>
            </a:pPr>
            <a:r>
              <a:rPr lang="es-ES" dirty="0">
                <a:latin typeface="Arial Nova Light" panose="020B0304020202020204" pitchFamily="34" charset="0"/>
                <a:ea typeface="Times New Roman" panose="02020603050405020304" pitchFamily="18" charset="0"/>
                <a:cs typeface="Segoe UI" panose="020B0502040204020203" pitchFamily="34" charset="0"/>
              </a:rPr>
              <a:t>Acuerdo ministerial MDT-2025, PISOS Y TECHOS de presidente tesoreros, secretarios y vocales de los GADS Parroquiales.</a:t>
            </a:r>
          </a:p>
          <a:p>
            <a:pPr marL="0" indent="0">
              <a:buNone/>
            </a:pPr>
            <a:r>
              <a:rPr lang="es-ES" dirty="0">
                <a:latin typeface="Arial Nova Light" panose="020B0304020202020204" pitchFamily="34" charset="0"/>
                <a:ea typeface="Times New Roman" panose="02020603050405020304" pitchFamily="18" charset="0"/>
                <a:cs typeface="Segoe UI" panose="020B0502040204020203" pitchFamily="34" charset="0"/>
              </a:rPr>
              <a:t>El alza se dio de los vocales secretaria y presidente, mediante socialización y análisis en el tema afectación presupuestaria para el presente año, mismo que no se ve alterado.</a:t>
            </a:r>
          </a:p>
          <a:p>
            <a:pPr marL="0" indent="0">
              <a:buNone/>
            </a:pPr>
            <a:r>
              <a:rPr lang="es-ES" b="1" dirty="0">
                <a:latin typeface="Arial Nova Light" panose="020B0304020202020204" pitchFamily="34" charset="0"/>
                <a:ea typeface="Times New Roman" panose="02020603050405020304" pitchFamily="18" charset="0"/>
                <a:cs typeface="Segoe UI" panose="020B0502040204020203" pitchFamily="34" charset="0"/>
              </a:rPr>
              <a:t>12. ¿Cuál es el gasto corriente e inversión del año 2025?</a:t>
            </a:r>
          </a:p>
          <a:p>
            <a:pPr marL="0" indent="0">
              <a:buNone/>
            </a:pPr>
            <a:r>
              <a:rPr lang="es-ES" dirty="0">
                <a:latin typeface="Arial Nova Light" panose="020B0304020202020204" pitchFamily="34" charset="0"/>
                <a:ea typeface="Times New Roman" panose="02020603050405020304" pitchFamily="18" charset="0"/>
                <a:cs typeface="Segoe UI" panose="020B0502040204020203" pitchFamily="34" charset="0"/>
              </a:rPr>
              <a:t>Gasto corriente: 72.250,48</a:t>
            </a:r>
          </a:p>
          <a:p>
            <a:pPr marL="0" indent="0">
              <a:buNone/>
            </a:pPr>
            <a:r>
              <a:rPr lang="es-ES" dirty="0">
                <a:latin typeface="Arial Nova Light" panose="020B0304020202020204" pitchFamily="34" charset="0"/>
                <a:ea typeface="Times New Roman" panose="02020603050405020304" pitchFamily="18" charset="0"/>
                <a:cs typeface="Segoe UI" panose="020B0502040204020203" pitchFamily="34" charset="0"/>
              </a:rPr>
              <a:t>Gasto de inversión: 166.531,50</a:t>
            </a:r>
          </a:p>
          <a:p>
            <a:pPr marL="0" indent="0">
              <a:buNone/>
            </a:pPr>
            <a:r>
              <a:rPr lang="es-ES" b="1" dirty="0">
                <a:latin typeface="Arial Nova Light" panose="020B0304020202020204" pitchFamily="34" charset="0"/>
                <a:ea typeface="Times New Roman" panose="02020603050405020304" pitchFamily="18" charset="0"/>
                <a:cs typeface="Segoe UI" panose="020B0502040204020203" pitchFamily="34" charset="0"/>
              </a:rPr>
              <a:t>13.	¿Que pidió en el POA 2025 la comunidad de Asao?</a:t>
            </a:r>
          </a:p>
          <a:p>
            <a:pPr marL="0" indent="0">
              <a:buNone/>
            </a:pPr>
            <a:r>
              <a:rPr lang="es-ES" dirty="0">
                <a:latin typeface="Arial Nova Light" panose="020B0304020202020204" pitchFamily="34" charset="0"/>
                <a:ea typeface="Times New Roman" panose="02020603050405020304" pitchFamily="18" charset="0"/>
                <a:cs typeface="Segoe UI" panose="020B0502040204020203" pitchFamily="34" charset="0"/>
              </a:rPr>
              <a:t>Vialidad, lastrado de los dos frentes Asao y Salto del Oso y el mantenimiento de la vial principal y apoyo a la producción.</a:t>
            </a:r>
          </a:p>
          <a:p>
            <a:pPr marL="0" indent="0">
              <a:buNone/>
            </a:pPr>
            <a:endParaRPr lang="es-ES" dirty="0">
              <a:latin typeface="Century Gothic" panose="020B0502020202020204" pitchFamily="34" charset="0"/>
              <a:ea typeface="Times New Roman" panose="02020603050405020304" pitchFamily="18" charset="0"/>
              <a:cs typeface="Segoe UI" panose="020B0502040204020203" pitchFamily="34" charset="0"/>
            </a:endParaRPr>
          </a:p>
        </p:txBody>
      </p:sp>
      <p:pic>
        <p:nvPicPr>
          <p:cNvPr id="6" name="Imagen 5">
            <a:extLst>
              <a:ext uri="{FF2B5EF4-FFF2-40B4-BE49-F238E27FC236}">
                <a16:creationId xmlns:a16="http://schemas.microsoft.com/office/drawing/2014/main" id="{EFD2A8C6-76AD-8F2B-564E-9145745C10D8}"/>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sp>
        <p:nvSpPr>
          <p:cNvPr id="8" name="Rectángulo 7">
            <a:extLst>
              <a:ext uri="{FF2B5EF4-FFF2-40B4-BE49-F238E27FC236}">
                <a16:creationId xmlns:a16="http://schemas.microsoft.com/office/drawing/2014/main" id="{8E563E6E-B923-E135-09D5-89BBAC0A4B99}"/>
              </a:ext>
            </a:extLst>
          </p:cNvPr>
          <p:cNvSpPr/>
          <p:nvPr/>
        </p:nvSpPr>
        <p:spPr>
          <a:xfrm>
            <a:off x="9769749" y="6478315"/>
            <a:ext cx="2224752"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9" name="Imagen 8">
            <a:extLst>
              <a:ext uri="{FF2B5EF4-FFF2-40B4-BE49-F238E27FC236}">
                <a16:creationId xmlns:a16="http://schemas.microsoft.com/office/drawing/2014/main" id="{2000C91C-D105-9585-377F-D64866E21BA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13295824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06B33E-BAEE-7083-5E85-95B1ED17785C}"/>
            </a:ext>
          </a:extLst>
        </p:cNvPr>
        <p:cNvGrpSpPr/>
        <p:nvPr/>
      </p:nvGrpSpPr>
      <p:grpSpPr>
        <a:xfrm>
          <a:off x="0" y="0"/>
          <a:ext cx="0" cy="0"/>
          <a:chOff x="0" y="0"/>
          <a:chExt cx="0" cy="0"/>
        </a:xfrm>
      </p:grpSpPr>
      <p:pic>
        <p:nvPicPr>
          <p:cNvPr id="7" name="Imagen 6">
            <a:extLst>
              <a:ext uri="{FF2B5EF4-FFF2-40B4-BE49-F238E27FC236}">
                <a16:creationId xmlns:a16="http://schemas.microsoft.com/office/drawing/2014/main" id="{CE0390E3-D337-10CA-6FCA-C06DDCF38A9F}"/>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353800" y="78711"/>
            <a:ext cx="714375" cy="550464"/>
          </a:xfrm>
          <a:prstGeom prst="rect">
            <a:avLst/>
          </a:prstGeom>
        </p:spPr>
      </p:pic>
      <p:sp>
        <p:nvSpPr>
          <p:cNvPr id="4" name="Marcador de contenido 2">
            <a:extLst>
              <a:ext uri="{FF2B5EF4-FFF2-40B4-BE49-F238E27FC236}">
                <a16:creationId xmlns:a16="http://schemas.microsoft.com/office/drawing/2014/main" id="{1C765292-B7C7-1A9E-96E0-D1AFE156DC3C}"/>
              </a:ext>
            </a:extLst>
          </p:cNvPr>
          <p:cNvSpPr>
            <a:spLocks noGrp="1"/>
          </p:cNvSpPr>
          <p:nvPr>
            <p:ph idx="1"/>
          </p:nvPr>
        </p:nvSpPr>
        <p:spPr>
          <a:xfrm>
            <a:off x="1654797" y="353943"/>
            <a:ext cx="10537203" cy="6053558"/>
          </a:xfrm>
        </p:spPr>
        <p:txBody>
          <a:bodyPr>
            <a:normAutofit fontScale="92500" lnSpcReduction="20000"/>
          </a:bodyPr>
          <a:lstStyle/>
          <a:p>
            <a:pPr marL="0" indent="0">
              <a:buNone/>
            </a:pPr>
            <a:r>
              <a:rPr lang="es-ES" sz="1900" b="1" dirty="0">
                <a:latin typeface="Arial Nova Light" panose="020B0304020202020204" pitchFamily="34" charset="0"/>
                <a:ea typeface="Times New Roman" panose="02020603050405020304" pitchFamily="18" charset="0"/>
                <a:cs typeface="Segoe UI" panose="020B0502040204020203" pitchFamily="34" charset="0"/>
              </a:rPr>
              <a:t>14.	¿Qué se puede hacer con el alumbrado de la cancha de la comunidad de Asao?</a:t>
            </a:r>
          </a:p>
          <a:p>
            <a:pPr marL="0" indent="0">
              <a:buNone/>
            </a:pPr>
            <a:r>
              <a:rPr lang="es-ES" sz="1900" dirty="0">
                <a:latin typeface="Arial Nova Light" panose="020B0304020202020204" pitchFamily="34" charset="0"/>
                <a:ea typeface="Times New Roman" panose="02020603050405020304" pitchFamily="18" charset="0"/>
                <a:cs typeface="Segoe UI" panose="020B0502040204020203" pitchFamily="34" charset="0"/>
              </a:rPr>
              <a:t>Se aspira adquirir el medidor a nombre del GAG Parroquial. </a:t>
            </a:r>
          </a:p>
          <a:p>
            <a:pPr marL="0" indent="0">
              <a:buNone/>
            </a:pPr>
            <a:r>
              <a:rPr lang="es-ES" sz="1900" dirty="0">
                <a:latin typeface="Arial Nova Light" panose="020B0304020202020204" pitchFamily="34" charset="0"/>
                <a:ea typeface="Times New Roman" panose="02020603050405020304" pitchFamily="18" charset="0"/>
                <a:cs typeface="Segoe UI" panose="020B0502040204020203" pitchFamily="34" charset="0"/>
              </a:rPr>
              <a:t>Para el cual se ha estado solicitando documentación a las autoridades de la comunidad para continuar con el trámite.</a:t>
            </a:r>
          </a:p>
          <a:p>
            <a:pPr marL="0" indent="0">
              <a:buNone/>
            </a:pPr>
            <a:r>
              <a:rPr lang="es-ES" sz="1900" b="1" dirty="0">
                <a:latin typeface="Arial Nova Light" panose="020B0304020202020204" pitchFamily="34" charset="0"/>
                <a:ea typeface="Times New Roman" panose="02020603050405020304" pitchFamily="18" charset="0"/>
                <a:cs typeface="Segoe UI" panose="020B0502040204020203" pitchFamily="34" charset="0"/>
              </a:rPr>
              <a:t>15.	¿Porque no se hace la rendición de cuentas en las comunidades?</a:t>
            </a:r>
            <a:endParaRPr lang="es-ES" sz="1900" dirty="0">
              <a:latin typeface="Arial Nova Light" panose="020B0304020202020204" pitchFamily="34" charset="0"/>
              <a:ea typeface="Times New Roman" panose="02020603050405020304" pitchFamily="18" charset="0"/>
              <a:cs typeface="Segoe UI" panose="020B0502040204020203" pitchFamily="34" charset="0"/>
            </a:endParaRPr>
          </a:p>
          <a:p>
            <a:pPr marL="0" indent="0">
              <a:buNone/>
            </a:pPr>
            <a:r>
              <a:rPr lang="es-ES" sz="1900" dirty="0">
                <a:latin typeface="Arial Nova Light" panose="020B0304020202020204" pitchFamily="34" charset="0"/>
                <a:ea typeface="Times New Roman" panose="02020603050405020304" pitchFamily="18" charset="0"/>
                <a:cs typeface="Segoe UI" panose="020B0502040204020203" pitchFamily="34" charset="0"/>
              </a:rPr>
              <a:t>Porque no se a planificado y la falta de logística por ejemplo el internet para transmitir en vivo la deliberación publica.</a:t>
            </a:r>
          </a:p>
          <a:p>
            <a:pPr marL="0" indent="0">
              <a:buNone/>
            </a:pPr>
            <a:r>
              <a:rPr lang="es-ES" sz="1900" b="1" dirty="0">
                <a:latin typeface="Arial Nova Light" panose="020B0304020202020204" pitchFamily="34" charset="0"/>
                <a:ea typeface="Times New Roman" panose="02020603050405020304" pitchFamily="18" charset="0"/>
                <a:cs typeface="Segoe UI" panose="020B0502040204020203" pitchFamily="34" charset="0"/>
              </a:rPr>
              <a:t>16.	¿Porque no se ha realizado el mantenimiento de las vías agrícolas en la parroquia?</a:t>
            </a:r>
          </a:p>
          <a:p>
            <a:pPr marL="0" indent="0">
              <a:buNone/>
            </a:pPr>
            <a:r>
              <a:rPr lang="es-ES" sz="1900" dirty="0">
                <a:latin typeface="Arial Nova Light" panose="020B0304020202020204" pitchFamily="34" charset="0"/>
                <a:ea typeface="Times New Roman" panose="02020603050405020304" pitchFamily="18" charset="0"/>
                <a:cs typeface="Segoe UI" panose="020B0502040204020203" pitchFamily="34" charset="0"/>
              </a:rPr>
              <a:t>Porque se a utilizado los recursos de las vías agrícolas para el proyecto cero polvos.</a:t>
            </a:r>
          </a:p>
          <a:p>
            <a:pPr marL="0" indent="0">
              <a:buNone/>
            </a:pPr>
            <a:r>
              <a:rPr lang="es-ES" sz="1900" b="1" dirty="0">
                <a:latin typeface="Arial Nova Light" panose="020B0304020202020204" pitchFamily="34" charset="0"/>
                <a:ea typeface="Times New Roman" panose="02020603050405020304" pitchFamily="18" charset="0"/>
                <a:cs typeface="Segoe UI" panose="020B0502040204020203" pitchFamily="34" charset="0"/>
              </a:rPr>
              <a:t>17.	 ¿Porque no se busca gestionar el internet para el punto digital gratuito?</a:t>
            </a:r>
          </a:p>
          <a:p>
            <a:pPr marL="0" indent="0">
              <a:buNone/>
            </a:pPr>
            <a:r>
              <a:rPr lang="es-ES" sz="1900" dirty="0">
                <a:latin typeface="Arial Nova Light" panose="020B0304020202020204" pitchFamily="34" charset="0"/>
                <a:ea typeface="Times New Roman" panose="02020603050405020304" pitchFamily="18" charset="0"/>
                <a:cs typeface="Segoe UI" panose="020B0502040204020203" pitchFamily="34" charset="0"/>
              </a:rPr>
              <a:t>Se a solicitado que mejoren el servicio a los representantes de punto digital pese a las intervenciones realizadas no han logrado mejorar el sistema y para este año se aspira poner el internet por parte del GADP.</a:t>
            </a:r>
          </a:p>
          <a:p>
            <a:pPr marL="0" indent="0">
              <a:buNone/>
            </a:pPr>
            <a:r>
              <a:rPr lang="es-ES" sz="1900" b="1" dirty="0">
                <a:latin typeface="Arial Nova Light" panose="020B0304020202020204" pitchFamily="34" charset="0"/>
                <a:ea typeface="Times New Roman" panose="02020603050405020304" pitchFamily="18" charset="0"/>
                <a:cs typeface="Segoe UI" panose="020B0502040204020203" pitchFamily="34" charset="0"/>
              </a:rPr>
              <a:t>18.	¿Qué paso con el terreno del recinto ferial?</a:t>
            </a:r>
          </a:p>
          <a:p>
            <a:pPr marL="0" indent="0">
              <a:buNone/>
            </a:pPr>
            <a:r>
              <a:rPr lang="es-ES" sz="1900" dirty="0">
                <a:latin typeface="Arial Nova Light" panose="020B0304020202020204" pitchFamily="34" charset="0"/>
                <a:ea typeface="Times New Roman" panose="02020603050405020304" pitchFamily="18" charset="0"/>
                <a:cs typeface="Segoe UI" panose="020B0502040204020203" pitchFamily="34" charset="0"/>
              </a:rPr>
              <a:t>La documentación se encuentra incompleta según la versión jurídica ya que existe dos versiones que una es comprada y la otra que en el GAD Parroquial reposa un documento notariado por donación.</a:t>
            </a:r>
          </a:p>
          <a:p>
            <a:pPr marL="0" indent="0">
              <a:buNone/>
            </a:pPr>
            <a:r>
              <a:rPr lang="es-ES" sz="1900" b="1" dirty="0">
                <a:latin typeface="Arial Nova Light" panose="020B0304020202020204" pitchFamily="34" charset="0"/>
                <a:ea typeface="Times New Roman" panose="02020603050405020304" pitchFamily="18" charset="0"/>
                <a:cs typeface="Segoe UI" panose="020B0502040204020203" pitchFamily="34" charset="0"/>
              </a:rPr>
              <a:t>19.	 ¿Pueden adjuntar el informe de rendición de cuentas de cada año y entregar a cada comunidad?</a:t>
            </a:r>
          </a:p>
          <a:p>
            <a:pPr marL="0" indent="0">
              <a:buNone/>
            </a:pPr>
            <a:r>
              <a:rPr lang="es-ES" sz="1900" dirty="0">
                <a:latin typeface="Arial Nova Light" panose="020B0304020202020204" pitchFamily="34" charset="0"/>
                <a:ea typeface="Times New Roman" panose="02020603050405020304" pitchFamily="18" charset="0"/>
                <a:cs typeface="Segoe UI" panose="020B0502040204020203" pitchFamily="34" charset="0"/>
              </a:rPr>
              <a:t>Se puede entregar mediante solicitud dirigida presidente del GAD Parroquial y se entregaría una copia del mismo de ser el caso.</a:t>
            </a:r>
          </a:p>
          <a:p>
            <a:pPr marL="0" indent="0">
              <a:buNone/>
            </a:pPr>
            <a:endParaRPr lang="es-ES" dirty="0">
              <a:latin typeface="Arial Nova Light" panose="020B0304020202020204" pitchFamily="34" charset="0"/>
              <a:ea typeface="Times New Roman" panose="02020603050405020304" pitchFamily="18" charset="0"/>
              <a:cs typeface="Segoe UI" panose="020B0502040204020203" pitchFamily="34" charset="0"/>
            </a:endParaRPr>
          </a:p>
          <a:p>
            <a:endParaRPr lang="es-ES" dirty="0">
              <a:latin typeface="Century Gothic" panose="020B0502020202020204" pitchFamily="34" charset="0"/>
              <a:ea typeface="Times New Roman" panose="02020603050405020304" pitchFamily="18" charset="0"/>
              <a:cs typeface="Segoe UI" panose="020B0502040204020203" pitchFamily="34" charset="0"/>
            </a:endParaRPr>
          </a:p>
        </p:txBody>
      </p:sp>
      <p:pic>
        <p:nvPicPr>
          <p:cNvPr id="6" name="Imagen 5">
            <a:extLst>
              <a:ext uri="{FF2B5EF4-FFF2-40B4-BE49-F238E27FC236}">
                <a16:creationId xmlns:a16="http://schemas.microsoft.com/office/drawing/2014/main" id="{724E1CE7-E74D-D895-F34B-0A58EDFA27E4}"/>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821200" y="6297283"/>
            <a:ext cx="1511253" cy="511368"/>
          </a:xfrm>
          <a:prstGeom prst="rect">
            <a:avLst/>
          </a:prstGeom>
          <a:noFill/>
          <a:ln>
            <a:noFill/>
          </a:ln>
        </p:spPr>
      </p:pic>
      <p:sp>
        <p:nvSpPr>
          <p:cNvPr id="8" name="Rectángulo 7">
            <a:extLst>
              <a:ext uri="{FF2B5EF4-FFF2-40B4-BE49-F238E27FC236}">
                <a16:creationId xmlns:a16="http://schemas.microsoft.com/office/drawing/2014/main" id="{0113CB0A-02A0-A407-694B-3C1C3338A151}"/>
              </a:ext>
            </a:extLst>
          </p:cNvPr>
          <p:cNvSpPr/>
          <p:nvPr/>
        </p:nvSpPr>
        <p:spPr>
          <a:xfrm>
            <a:off x="9786273" y="6533068"/>
            <a:ext cx="2281902"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9" name="Imagen 8">
            <a:extLst>
              <a:ext uri="{FF2B5EF4-FFF2-40B4-BE49-F238E27FC236}">
                <a16:creationId xmlns:a16="http://schemas.microsoft.com/office/drawing/2014/main" id="{CEB11670-F67F-5D8A-222C-BA09380848CC}"/>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93352000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5085364" y="4923816"/>
            <a:ext cx="2913910" cy="918714"/>
          </a:xfrm>
        </p:spPr>
        <p:txBody>
          <a:bodyPr anchor="ctr">
            <a:normAutofit/>
          </a:bodyPr>
          <a:lstStyle/>
          <a:p>
            <a:pPr algn="ctr"/>
            <a:r>
              <a:rPr lang="es-EC" b="1" dirty="0">
                <a:ln>
                  <a:solidFill>
                    <a:srgbClr val="002060"/>
                  </a:solidFill>
                </a:ln>
                <a:solidFill>
                  <a:srgbClr val="0070C0"/>
                </a:solidFill>
                <a:latin typeface="Calisto MT" panose="02040603050505030304" pitchFamily="18" charset="0"/>
              </a:rPr>
              <a:t>GRACIAS</a:t>
            </a:r>
          </a:p>
        </p:txBody>
      </p:sp>
      <p:sp>
        <p:nvSpPr>
          <p:cNvPr id="3" name="Marcador de texto 2"/>
          <p:cNvSpPr>
            <a:spLocks noGrp="1"/>
          </p:cNvSpPr>
          <p:nvPr>
            <p:ph type="body" idx="1"/>
          </p:nvPr>
        </p:nvSpPr>
        <p:spPr>
          <a:xfrm>
            <a:off x="5370907" y="4934309"/>
            <a:ext cx="2496384" cy="539889"/>
          </a:xfrm>
        </p:spPr>
        <p:txBody>
          <a:bodyPr>
            <a:normAutofit/>
          </a:bodyPr>
          <a:lstStyle/>
          <a:p>
            <a:endParaRPr lang="es-EC" b="1" dirty="0">
              <a:ln>
                <a:solidFill>
                  <a:schemeClr val="accent2">
                    <a:lumMod val="50000"/>
                  </a:schemeClr>
                </a:solidFill>
              </a:ln>
              <a:solidFill>
                <a:schemeClr val="accent1">
                  <a:lumMod val="50000"/>
                </a:schemeClr>
              </a:solidFill>
              <a:latin typeface="Arial Rounded MT Bold" panose="020F0704030504030204" pitchFamily="34" charset="0"/>
            </a:endParaRPr>
          </a:p>
          <a:p>
            <a:endParaRPr lang="es-EC" dirty="0">
              <a:ln>
                <a:solidFill>
                  <a:schemeClr val="accent2">
                    <a:lumMod val="50000"/>
                  </a:schemeClr>
                </a:solidFill>
              </a:ln>
              <a:solidFill>
                <a:schemeClr val="accent1">
                  <a:lumMod val="50000"/>
                </a:schemeClr>
              </a:solidFill>
            </a:endParaRPr>
          </a:p>
        </p:txBody>
      </p:sp>
      <p:pic>
        <p:nvPicPr>
          <p:cNvPr id="8" name="Imagen 7">
            <a:extLst>
              <a:ext uri="{FF2B5EF4-FFF2-40B4-BE49-F238E27FC236}">
                <a16:creationId xmlns:a16="http://schemas.microsoft.com/office/drawing/2014/main" id="{4D844C2D-BA90-42A7-990F-87217BB3D214}"/>
              </a:ext>
            </a:extLst>
          </p:cNvPr>
          <p:cNvPicPr>
            <a:picLocks noChangeAspect="1"/>
          </p:cNvPicPr>
          <p:nvPr/>
        </p:nvPicPr>
        <p:blipFill>
          <a:blip r:embed="rId2">
            <a:extLst>
              <a:ext uri="{BEBA8EAE-BF5A-486C-A8C5-ECC9F3942E4B}">
                <a14:imgProps xmlns:a14="http://schemas.microsoft.com/office/drawing/2010/main">
                  <a14:imgLayer r:embed="rId3">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0589920" y="155931"/>
            <a:ext cx="1420925" cy="1094899"/>
          </a:xfrm>
          <a:prstGeom prst="rect">
            <a:avLst/>
          </a:prstGeom>
        </p:spPr>
      </p:pic>
      <p:sp>
        <p:nvSpPr>
          <p:cNvPr id="10" name="Rectángulo 9">
            <a:extLst>
              <a:ext uri="{FF2B5EF4-FFF2-40B4-BE49-F238E27FC236}">
                <a16:creationId xmlns:a16="http://schemas.microsoft.com/office/drawing/2014/main" id="{C9C7D928-7AED-4244-854A-76D98FCE25A7}"/>
              </a:ext>
            </a:extLst>
          </p:cNvPr>
          <p:cNvSpPr/>
          <p:nvPr/>
        </p:nvSpPr>
        <p:spPr>
          <a:xfrm>
            <a:off x="5370907" y="6273001"/>
            <a:ext cx="2342826"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4" name="Imagen 3">
            <a:extLst>
              <a:ext uri="{FF2B5EF4-FFF2-40B4-BE49-F238E27FC236}">
                <a16:creationId xmlns:a16="http://schemas.microsoft.com/office/drawing/2014/main" id="{A37D7D15-B212-EF78-AD36-CF98DE7AD189}"/>
              </a:ext>
            </a:extLst>
          </p:cNvPr>
          <p:cNvPicPr/>
          <p:nvPr/>
        </p:nvPicPr>
        <p:blipFill>
          <a:blip r:embed="rId4">
            <a:extLst>
              <a:ext uri="{28A0092B-C50C-407E-A947-70E740481C1C}">
                <a14:useLocalDpi xmlns:a14="http://schemas.microsoft.com/office/drawing/2010/main" val="0"/>
              </a:ext>
            </a:extLst>
          </a:blip>
          <a:srcRect/>
          <a:stretch>
            <a:fillRect/>
          </a:stretch>
        </p:blipFill>
        <p:spPr bwMode="auto">
          <a:xfrm>
            <a:off x="5786693" y="5669388"/>
            <a:ext cx="1511253" cy="511368"/>
          </a:xfrm>
          <a:prstGeom prst="rect">
            <a:avLst/>
          </a:prstGeom>
          <a:noFill/>
          <a:ln>
            <a:noFill/>
          </a:ln>
        </p:spPr>
      </p:pic>
      <p:sp>
        <p:nvSpPr>
          <p:cNvPr id="6" name="Marcador de texto 3">
            <a:extLst>
              <a:ext uri="{FF2B5EF4-FFF2-40B4-BE49-F238E27FC236}">
                <a16:creationId xmlns:a16="http://schemas.microsoft.com/office/drawing/2014/main" id="{887DFE2B-E663-810B-DDA9-21BF874FB4DE}"/>
              </a:ext>
            </a:extLst>
          </p:cNvPr>
          <p:cNvSpPr txBox="1">
            <a:spLocks/>
          </p:cNvSpPr>
          <p:nvPr/>
        </p:nvSpPr>
        <p:spPr>
          <a:xfrm>
            <a:off x="4776057" y="6470066"/>
            <a:ext cx="3532526" cy="325924"/>
          </a:xfrm>
          <a:prstGeom prst="rect">
            <a:avLst/>
          </a:prstGeom>
        </p:spPr>
        <p:txBody>
          <a:bodyPr anchor="ctr">
            <a:normAutofit fontScale="85000" lnSpcReduction="10000"/>
          </a:bodyPr>
          <a:lst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es-EC" sz="1600" b="1" dirty="0">
                <a:latin typeface="Calisto MT" panose="02040603050505030304" pitchFamily="18" charset="0"/>
              </a:rPr>
              <a:t>  “Trabajamos por el bienestar del pueblo”</a:t>
            </a:r>
          </a:p>
        </p:txBody>
      </p:sp>
      <p:pic>
        <p:nvPicPr>
          <p:cNvPr id="11" name="Imagen 10">
            <a:extLst>
              <a:ext uri="{FF2B5EF4-FFF2-40B4-BE49-F238E27FC236}">
                <a16:creationId xmlns:a16="http://schemas.microsoft.com/office/drawing/2014/main" id="{685E533E-70AD-03E9-DC46-777545F40C2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319671" y="86264"/>
            <a:ext cx="1435669" cy="1164566"/>
          </a:xfrm>
          <a:prstGeom prst="rect">
            <a:avLst/>
          </a:prstGeom>
        </p:spPr>
      </p:pic>
      <p:pic>
        <p:nvPicPr>
          <p:cNvPr id="12" name="Imagen 11">
            <a:extLst>
              <a:ext uri="{FF2B5EF4-FFF2-40B4-BE49-F238E27FC236}">
                <a16:creationId xmlns:a16="http://schemas.microsoft.com/office/drawing/2014/main" id="{888F9672-412F-2EB5-895E-016B240BA206}"/>
              </a:ext>
            </a:extLst>
          </p:cNvPr>
          <p:cNvPicPr>
            <a:picLocks noChangeAspect="1"/>
          </p:cNvPicPr>
          <p:nvPr/>
        </p:nvPicPr>
        <p:blipFill>
          <a:blip r:embed="rId7"/>
          <a:stretch>
            <a:fillRect/>
          </a:stretch>
        </p:blipFill>
        <p:spPr>
          <a:xfrm>
            <a:off x="2734025" y="338778"/>
            <a:ext cx="6928090" cy="4618727"/>
          </a:xfrm>
          <a:prstGeom prst="rect">
            <a:avLst/>
          </a:prstGeom>
        </p:spPr>
      </p:pic>
    </p:spTree>
    <p:extLst>
      <p:ext uri="{BB962C8B-B14F-4D97-AF65-F5344CB8AC3E}">
        <p14:creationId xmlns:p14="http://schemas.microsoft.com/office/powerpoint/2010/main" val="378248772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n 22" descr="chumbique 2">
            <a:extLst>
              <a:ext uri="{FF2B5EF4-FFF2-40B4-BE49-F238E27FC236}">
                <a16:creationId xmlns:a16="http://schemas.microsoft.com/office/drawing/2014/main" id="{75D05040-666C-4490-804F-CB7F30264152}"/>
              </a:ext>
            </a:extLst>
          </p:cNvPr>
          <p:cNvPicPr/>
          <p:nvPr/>
        </p:nvPicPr>
        <p:blipFill rotWithShape="1">
          <a:blip r:embed="rId2">
            <a:lum bright="70000" contrast="-70000"/>
            <a:extLst>
              <a:ext uri="{28A0092B-C50C-407E-A947-70E740481C1C}">
                <a14:useLocalDpi xmlns:a14="http://schemas.microsoft.com/office/drawing/2010/main" val="0"/>
              </a:ext>
            </a:extLst>
          </a:blip>
          <a:srcRect t="27100"/>
          <a:stretch/>
        </p:blipFill>
        <p:spPr bwMode="auto">
          <a:xfrm>
            <a:off x="2754287" y="2295553"/>
            <a:ext cx="6683425" cy="2124422"/>
          </a:xfrm>
          <a:prstGeom prst="rect">
            <a:avLst/>
          </a:prstGeom>
          <a:noFill/>
        </p:spPr>
      </p:pic>
      <p:pic>
        <p:nvPicPr>
          <p:cNvPr id="14" name="Imagen 13">
            <a:extLst>
              <a:ext uri="{FF2B5EF4-FFF2-40B4-BE49-F238E27FC236}">
                <a16:creationId xmlns:a16="http://schemas.microsoft.com/office/drawing/2014/main" id="{D1FF1B29-3789-4ABA-83F6-1A67EF8CAE7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174846" y="76298"/>
            <a:ext cx="819655" cy="631588"/>
          </a:xfrm>
          <a:prstGeom prst="rect">
            <a:avLst/>
          </a:prstGeom>
        </p:spPr>
      </p:pic>
      <p:sp>
        <p:nvSpPr>
          <p:cNvPr id="22" name="Rectángulo 21">
            <a:extLst>
              <a:ext uri="{FF2B5EF4-FFF2-40B4-BE49-F238E27FC236}">
                <a16:creationId xmlns:a16="http://schemas.microsoft.com/office/drawing/2014/main" id="{3A563DB4-0508-4720-A5E9-D4EBD070FB70}"/>
              </a:ext>
            </a:extLst>
          </p:cNvPr>
          <p:cNvSpPr/>
          <p:nvPr/>
        </p:nvSpPr>
        <p:spPr>
          <a:xfrm>
            <a:off x="5465796" y="6396871"/>
            <a:ext cx="2222057" cy="246221"/>
          </a:xfrm>
          <a:prstGeom prst="rect">
            <a:avLst/>
          </a:prstGeom>
        </p:spPr>
        <p:txBody>
          <a:bodyPr wrap="square">
            <a:spAutoFit/>
          </a:bodyPr>
          <a:lstStyle/>
          <a:p>
            <a:pPr algn="ctr"/>
            <a:r>
              <a:rPr lang="es-EC" sz="1000" b="1" dirty="0">
                <a:solidFill>
                  <a:schemeClr val="accent3">
                    <a:lumMod val="50000"/>
                  </a:schemeClr>
                </a:solidFill>
                <a:latin typeface="Perpetua Titling MT" panose="02020502060505020804" pitchFamily="18" charset="0"/>
              </a:rPr>
              <a:t>ADMINISTRACIÓN 2023-2027</a:t>
            </a:r>
          </a:p>
        </p:txBody>
      </p:sp>
      <p:sp>
        <p:nvSpPr>
          <p:cNvPr id="5" name="Diagrama de flujo: datos almacenados 4">
            <a:extLst>
              <a:ext uri="{FF2B5EF4-FFF2-40B4-BE49-F238E27FC236}">
                <a16:creationId xmlns:a16="http://schemas.microsoft.com/office/drawing/2014/main" id="{5132747E-EFA7-46CF-9FCC-9C9D8BEC3DB7}"/>
              </a:ext>
            </a:extLst>
          </p:cNvPr>
          <p:cNvSpPr/>
          <p:nvPr/>
        </p:nvSpPr>
        <p:spPr>
          <a:xfrm>
            <a:off x="50044" y="872064"/>
            <a:ext cx="386031" cy="212499"/>
          </a:xfrm>
          <a:prstGeom prst="flowChartOnlineStorag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24" name="Diagrama de flujo: datos almacenados 23">
            <a:extLst>
              <a:ext uri="{FF2B5EF4-FFF2-40B4-BE49-F238E27FC236}">
                <a16:creationId xmlns:a16="http://schemas.microsoft.com/office/drawing/2014/main" id="{C264460B-7D6C-491E-98C0-C2404E02B20B}"/>
              </a:ext>
            </a:extLst>
          </p:cNvPr>
          <p:cNvSpPr/>
          <p:nvPr/>
        </p:nvSpPr>
        <p:spPr>
          <a:xfrm>
            <a:off x="448410" y="872064"/>
            <a:ext cx="386031" cy="212499"/>
          </a:xfrm>
          <a:prstGeom prst="flowChartOnlineStorage">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25" name="Diagrama de flujo: datos almacenados 24">
            <a:extLst>
              <a:ext uri="{FF2B5EF4-FFF2-40B4-BE49-F238E27FC236}">
                <a16:creationId xmlns:a16="http://schemas.microsoft.com/office/drawing/2014/main" id="{06497AA8-7443-490B-A4F0-BFCA9EC910E8}"/>
              </a:ext>
            </a:extLst>
          </p:cNvPr>
          <p:cNvSpPr/>
          <p:nvPr/>
        </p:nvSpPr>
        <p:spPr>
          <a:xfrm>
            <a:off x="853634" y="872064"/>
            <a:ext cx="386031" cy="212499"/>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
        <p:nvSpPr>
          <p:cNvPr id="3" name="CuadroTexto 2">
            <a:extLst>
              <a:ext uri="{FF2B5EF4-FFF2-40B4-BE49-F238E27FC236}">
                <a16:creationId xmlns:a16="http://schemas.microsoft.com/office/drawing/2014/main" id="{B58E38C1-4F96-3DE9-87F9-5448C98700FE}"/>
              </a:ext>
            </a:extLst>
          </p:cNvPr>
          <p:cNvSpPr txBox="1"/>
          <p:nvPr/>
        </p:nvSpPr>
        <p:spPr>
          <a:xfrm>
            <a:off x="3621328" y="404556"/>
            <a:ext cx="6115358" cy="646331"/>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s-MX" b="1" dirty="0">
                <a:solidFill>
                  <a:srgbClr val="002060"/>
                </a:solidFill>
                <a:latin typeface="Calisto MT" panose="02040603050505030304" pitchFamily="18" charset="0"/>
              </a:rPr>
              <a:t>GASTOS FINANCIEROS (PRESTAMO DBE)</a:t>
            </a:r>
          </a:p>
          <a:p>
            <a:pPr algn="ctr"/>
            <a:r>
              <a:rPr lang="es-MX" b="1" dirty="0">
                <a:solidFill>
                  <a:srgbClr val="002060"/>
                </a:solidFill>
                <a:latin typeface="Calisto MT" panose="02040603050505030304" pitchFamily="18" charset="0"/>
              </a:rPr>
              <a:t>Monto total: $  4,772.08</a:t>
            </a:r>
            <a:endParaRPr lang="es-EC" b="1" dirty="0">
              <a:solidFill>
                <a:srgbClr val="002060"/>
              </a:solidFill>
              <a:latin typeface="Calisto MT" panose="02040603050505030304" pitchFamily="18" charset="0"/>
            </a:endParaRPr>
          </a:p>
        </p:txBody>
      </p:sp>
      <p:sp>
        <p:nvSpPr>
          <p:cNvPr id="4" name="CuadroTexto 3">
            <a:extLst>
              <a:ext uri="{FF2B5EF4-FFF2-40B4-BE49-F238E27FC236}">
                <a16:creationId xmlns:a16="http://schemas.microsoft.com/office/drawing/2014/main" id="{FEBCE096-E0EA-30BA-7848-CA6EDA11A1F6}"/>
              </a:ext>
            </a:extLst>
          </p:cNvPr>
          <p:cNvSpPr txBox="1"/>
          <p:nvPr/>
        </p:nvSpPr>
        <p:spPr>
          <a:xfrm>
            <a:off x="3621328" y="1492110"/>
            <a:ext cx="6115358" cy="646331"/>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s-MX" b="1" dirty="0">
                <a:solidFill>
                  <a:srgbClr val="002060"/>
                </a:solidFill>
                <a:latin typeface="Calisto MT" panose="02040603050505030304" pitchFamily="18" charset="0"/>
              </a:rPr>
              <a:t>OTROS GASTOS CORRIENTES</a:t>
            </a:r>
          </a:p>
          <a:p>
            <a:pPr algn="ctr"/>
            <a:r>
              <a:rPr lang="es-MX" b="1" dirty="0">
                <a:solidFill>
                  <a:srgbClr val="002060"/>
                </a:solidFill>
                <a:latin typeface="Calisto MT" panose="02040603050505030304" pitchFamily="18" charset="0"/>
              </a:rPr>
              <a:t>Monto total: $  182.23</a:t>
            </a:r>
            <a:endParaRPr lang="es-EC" b="1" dirty="0">
              <a:solidFill>
                <a:srgbClr val="002060"/>
              </a:solidFill>
              <a:latin typeface="Calisto MT" panose="02040603050505030304" pitchFamily="18" charset="0"/>
            </a:endParaRPr>
          </a:p>
        </p:txBody>
      </p:sp>
      <p:sp>
        <p:nvSpPr>
          <p:cNvPr id="6" name="CuadroTexto 5">
            <a:extLst>
              <a:ext uri="{FF2B5EF4-FFF2-40B4-BE49-F238E27FC236}">
                <a16:creationId xmlns:a16="http://schemas.microsoft.com/office/drawing/2014/main" id="{06CAC92E-B02D-73D1-FEB1-F0911888A6E6}"/>
              </a:ext>
            </a:extLst>
          </p:cNvPr>
          <p:cNvSpPr txBox="1"/>
          <p:nvPr/>
        </p:nvSpPr>
        <p:spPr>
          <a:xfrm>
            <a:off x="3744888" y="3519605"/>
            <a:ext cx="6115358" cy="646331"/>
          </a:xfrm>
          <a:prstGeom prst="rect">
            <a:avLst/>
          </a:prstGeom>
          <a:gradFill flip="none" rotWithShape="1">
            <a:gsLst>
              <a:gs pos="0">
                <a:schemeClr val="accent5">
                  <a:lumMod val="67000"/>
                </a:schemeClr>
              </a:gs>
              <a:gs pos="48000">
                <a:schemeClr val="accent5">
                  <a:lumMod val="97000"/>
                  <a:lumOff val="3000"/>
                </a:schemeClr>
              </a:gs>
              <a:gs pos="100000">
                <a:schemeClr val="accent5">
                  <a:lumMod val="60000"/>
                  <a:lumOff val="40000"/>
                </a:schemeClr>
              </a:gs>
            </a:gsLst>
            <a:lin ang="16200000" scaled="1"/>
            <a:tileRect/>
          </a:gradFill>
          <a:ln>
            <a:noFill/>
          </a:ln>
        </p:spPr>
        <p:style>
          <a:lnRef idx="0">
            <a:scrgbClr r="0" g="0" b="0"/>
          </a:lnRef>
          <a:fillRef idx="0">
            <a:scrgbClr r="0" g="0" b="0"/>
          </a:fillRef>
          <a:effectRef idx="0">
            <a:scrgbClr r="0" g="0" b="0"/>
          </a:effectRef>
          <a:fontRef idx="minor">
            <a:schemeClr val="lt1"/>
          </a:fontRef>
        </p:style>
        <p:txBody>
          <a:bodyPr wrap="square" rtlCol="0" anchor="ctr">
            <a:spAutoFit/>
          </a:bodyPr>
          <a:lstStyle/>
          <a:p>
            <a:pPr algn="ctr"/>
            <a:r>
              <a:rPr lang="es-MX" b="1" dirty="0">
                <a:solidFill>
                  <a:srgbClr val="002060"/>
                </a:solidFill>
                <a:latin typeface="Calisto MT" panose="02040603050505030304" pitchFamily="18" charset="0"/>
              </a:rPr>
              <a:t>TRANSFERENCIAS Y DONACIONES CORRIENTES</a:t>
            </a:r>
          </a:p>
          <a:p>
            <a:pPr algn="ctr"/>
            <a:r>
              <a:rPr lang="es-MX" b="1" dirty="0">
                <a:solidFill>
                  <a:srgbClr val="002060"/>
                </a:solidFill>
                <a:latin typeface="Calisto MT" panose="02040603050505030304" pitchFamily="18" charset="0"/>
              </a:rPr>
              <a:t>Monto total: $  4,139.26</a:t>
            </a:r>
            <a:endParaRPr lang="es-EC" b="1" dirty="0">
              <a:solidFill>
                <a:srgbClr val="002060"/>
              </a:solidFill>
              <a:latin typeface="Calisto MT" panose="02040603050505030304" pitchFamily="18" charset="0"/>
            </a:endParaRPr>
          </a:p>
        </p:txBody>
      </p:sp>
      <p:sp>
        <p:nvSpPr>
          <p:cNvPr id="7" name="CuadroTexto 6">
            <a:extLst>
              <a:ext uri="{FF2B5EF4-FFF2-40B4-BE49-F238E27FC236}">
                <a16:creationId xmlns:a16="http://schemas.microsoft.com/office/drawing/2014/main" id="{DCA444FB-6AF7-8515-B66A-FAB74B12AF4A}"/>
              </a:ext>
            </a:extLst>
          </p:cNvPr>
          <p:cNvSpPr txBox="1"/>
          <p:nvPr/>
        </p:nvSpPr>
        <p:spPr>
          <a:xfrm>
            <a:off x="2754287" y="2531669"/>
            <a:ext cx="3822362"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70C0"/>
                </a:solidFill>
                <a:latin typeface="Arial Nova Light" panose="020B0304020202020204" pitchFamily="34" charset="0"/>
              </a:rPr>
              <a:t>SEGUROS</a:t>
            </a:r>
          </a:p>
          <a:p>
            <a:pPr algn="ctr"/>
            <a:r>
              <a:rPr lang="es-MX" sz="1600" b="1" dirty="0">
                <a:solidFill>
                  <a:schemeClr val="accent5"/>
                </a:solidFill>
                <a:latin typeface="Arial Nova Light" panose="020B0304020202020204" pitchFamily="34" charset="0"/>
              </a:rPr>
              <a:t>Monto de inversión: $   104.50</a:t>
            </a:r>
            <a:endParaRPr lang="es-EC" sz="1600" b="1" dirty="0">
              <a:solidFill>
                <a:schemeClr val="accent5"/>
              </a:solidFill>
              <a:latin typeface="Arial Nova Light" panose="020B0304020202020204" pitchFamily="34" charset="0"/>
            </a:endParaRPr>
          </a:p>
        </p:txBody>
      </p:sp>
      <p:sp>
        <p:nvSpPr>
          <p:cNvPr id="8" name="CuadroTexto 7">
            <a:extLst>
              <a:ext uri="{FF2B5EF4-FFF2-40B4-BE49-F238E27FC236}">
                <a16:creationId xmlns:a16="http://schemas.microsoft.com/office/drawing/2014/main" id="{1D81ED3B-0736-4A15-09F1-7F0BC3CBF8A0}"/>
              </a:ext>
            </a:extLst>
          </p:cNvPr>
          <p:cNvSpPr txBox="1"/>
          <p:nvPr/>
        </p:nvSpPr>
        <p:spPr>
          <a:xfrm>
            <a:off x="6802567" y="2531668"/>
            <a:ext cx="3822362" cy="584775"/>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70C0"/>
                </a:solidFill>
                <a:latin typeface="Arial Nova Light" panose="020B0304020202020204" pitchFamily="34" charset="0"/>
              </a:rPr>
              <a:t>COMISIONES</a:t>
            </a:r>
          </a:p>
          <a:p>
            <a:pPr algn="ctr"/>
            <a:r>
              <a:rPr lang="es-MX" sz="1600" b="1" dirty="0">
                <a:solidFill>
                  <a:schemeClr val="accent5"/>
                </a:solidFill>
                <a:latin typeface="Arial Nova Light" panose="020B0304020202020204" pitchFamily="34" charset="0"/>
              </a:rPr>
              <a:t>Monto de inversión: $   77.73</a:t>
            </a:r>
            <a:endParaRPr lang="es-EC" sz="1600" b="1" dirty="0">
              <a:solidFill>
                <a:schemeClr val="accent5"/>
              </a:solidFill>
              <a:latin typeface="Arial Nova Light" panose="020B0304020202020204" pitchFamily="34" charset="0"/>
            </a:endParaRPr>
          </a:p>
        </p:txBody>
      </p:sp>
      <p:sp>
        <p:nvSpPr>
          <p:cNvPr id="9" name="CuadroTexto 8">
            <a:extLst>
              <a:ext uri="{FF2B5EF4-FFF2-40B4-BE49-F238E27FC236}">
                <a16:creationId xmlns:a16="http://schemas.microsoft.com/office/drawing/2014/main" id="{D1B32D09-386B-4334-C5F0-409D816AE719}"/>
              </a:ext>
            </a:extLst>
          </p:cNvPr>
          <p:cNvSpPr txBox="1"/>
          <p:nvPr/>
        </p:nvSpPr>
        <p:spPr>
          <a:xfrm>
            <a:off x="1778214" y="4527631"/>
            <a:ext cx="4798612"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70C0"/>
                </a:solidFill>
                <a:latin typeface="Arial Nova Light" panose="020B0304020202020204" pitchFamily="34" charset="0"/>
              </a:rPr>
              <a:t>ENTIDADES DEL PRESUPUESTO GENERAL DEL ESTADO (CONTRALORIA)</a:t>
            </a:r>
          </a:p>
          <a:p>
            <a:pPr algn="ctr"/>
            <a:r>
              <a:rPr lang="es-MX" sz="1600" b="1" dirty="0">
                <a:solidFill>
                  <a:schemeClr val="accent5"/>
                </a:solidFill>
                <a:latin typeface="Arial Nova Light" panose="020B0304020202020204" pitchFamily="34" charset="0"/>
              </a:rPr>
              <a:t>Monto de inversión: $   1,705.46</a:t>
            </a:r>
            <a:endParaRPr lang="es-EC" sz="1600" b="1" dirty="0">
              <a:solidFill>
                <a:schemeClr val="accent5"/>
              </a:solidFill>
              <a:latin typeface="Arial Nova Light" panose="020B0304020202020204" pitchFamily="34" charset="0"/>
            </a:endParaRPr>
          </a:p>
        </p:txBody>
      </p:sp>
      <p:sp>
        <p:nvSpPr>
          <p:cNvPr id="10" name="CuadroTexto 9">
            <a:extLst>
              <a:ext uri="{FF2B5EF4-FFF2-40B4-BE49-F238E27FC236}">
                <a16:creationId xmlns:a16="http://schemas.microsoft.com/office/drawing/2014/main" id="{6DAC9938-1DF8-AF70-D567-8FE3D17EC7FD}"/>
              </a:ext>
            </a:extLst>
          </p:cNvPr>
          <p:cNvSpPr txBox="1"/>
          <p:nvPr/>
        </p:nvSpPr>
        <p:spPr>
          <a:xfrm>
            <a:off x="6871564" y="4526316"/>
            <a:ext cx="4798612"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70C0"/>
                </a:solidFill>
                <a:latin typeface="Arial Nova Light" panose="020B0304020202020204" pitchFamily="34" charset="0"/>
              </a:rPr>
              <a:t>ENTIDADES DESCENTRALIZADAS Y AUTONOMAS (CONAGOPARE)</a:t>
            </a:r>
          </a:p>
          <a:p>
            <a:pPr algn="ctr"/>
            <a:r>
              <a:rPr lang="es-MX" sz="1600" b="1" dirty="0">
                <a:solidFill>
                  <a:schemeClr val="accent5"/>
                </a:solidFill>
                <a:latin typeface="Arial Nova Light" panose="020B0304020202020204" pitchFamily="34" charset="0"/>
              </a:rPr>
              <a:t>Monto de inversión: $   2,433.80</a:t>
            </a:r>
            <a:endParaRPr lang="es-EC" sz="1600" b="1" dirty="0">
              <a:solidFill>
                <a:schemeClr val="accent5"/>
              </a:solidFill>
              <a:latin typeface="Arial Nova Light" panose="020B0304020202020204" pitchFamily="34" charset="0"/>
            </a:endParaRPr>
          </a:p>
        </p:txBody>
      </p:sp>
      <p:pic>
        <p:nvPicPr>
          <p:cNvPr id="2" name="Imagen 1">
            <a:extLst>
              <a:ext uri="{FF2B5EF4-FFF2-40B4-BE49-F238E27FC236}">
                <a16:creationId xmlns:a16="http://schemas.microsoft.com/office/drawing/2014/main" id="{AB077000-0F74-7BB8-8F71-41525FF7DBA6}"/>
              </a:ext>
            </a:extLst>
          </p:cNvPr>
          <p:cNvPicPr/>
          <p:nvPr/>
        </p:nvPicPr>
        <p:blipFill>
          <a:blip r:embed="rId5">
            <a:extLst>
              <a:ext uri="{28A0092B-C50C-407E-A947-70E740481C1C}">
                <a14:useLocalDpi xmlns:a14="http://schemas.microsoft.com/office/drawing/2010/main" val="0"/>
              </a:ext>
            </a:extLst>
          </a:blip>
          <a:srcRect/>
          <a:stretch>
            <a:fillRect/>
          </a:stretch>
        </p:blipFill>
        <p:spPr bwMode="auto">
          <a:xfrm>
            <a:off x="5821199" y="5811073"/>
            <a:ext cx="1511253" cy="511368"/>
          </a:xfrm>
          <a:prstGeom prst="rect">
            <a:avLst/>
          </a:prstGeom>
          <a:noFill/>
          <a:ln>
            <a:noFill/>
          </a:ln>
        </p:spPr>
      </p:pic>
      <p:pic>
        <p:nvPicPr>
          <p:cNvPr id="11" name="Imagen 10">
            <a:extLst>
              <a:ext uri="{FF2B5EF4-FFF2-40B4-BE49-F238E27FC236}">
                <a16:creationId xmlns:a16="http://schemas.microsoft.com/office/drawing/2014/main" id="{29435CF9-BE72-CB38-2BAD-BAD0CA8C2D0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2189292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1000"/>
                                        <p:tgtEl>
                                          <p:spTgt spid="7"/>
                                        </p:tgtEl>
                                      </p:cBhvr>
                                    </p:animEffect>
                                    <p:anim calcmode="lin" valueType="num">
                                      <p:cBhvr>
                                        <p:cTn id="29" dur="1000" fill="hold"/>
                                        <p:tgtEl>
                                          <p:spTgt spid="7"/>
                                        </p:tgtEl>
                                        <p:attrNameLst>
                                          <p:attrName>ppt_x</p:attrName>
                                        </p:attrNameLst>
                                      </p:cBhvr>
                                      <p:tavLst>
                                        <p:tav tm="0">
                                          <p:val>
                                            <p:strVal val="#ppt_x"/>
                                          </p:val>
                                        </p:tav>
                                        <p:tav tm="100000">
                                          <p:val>
                                            <p:strVal val="#ppt_x"/>
                                          </p:val>
                                        </p:tav>
                                      </p:tavLst>
                                    </p:anim>
                                    <p:anim calcmode="lin" valueType="num">
                                      <p:cBhvr>
                                        <p:cTn id="30"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animEffect transition="in" filter="fade">
                                      <p:cBhvr>
                                        <p:cTn id="35" dur="1000"/>
                                        <p:tgtEl>
                                          <p:spTgt spid="8"/>
                                        </p:tgtEl>
                                      </p:cBhvr>
                                    </p:animEffect>
                                    <p:anim calcmode="lin" valueType="num">
                                      <p:cBhvr>
                                        <p:cTn id="36" dur="1000" fill="hold"/>
                                        <p:tgtEl>
                                          <p:spTgt spid="8"/>
                                        </p:tgtEl>
                                        <p:attrNameLst>
                                          <p:attrName>ppt_x</p:attrName>
                                        </p:attrNameLst>
                                      </p:cBhvr>
                                      <p:tavLst>
                                        <p:tav tm="0">
                                          <p:val>
                                            <p:strVal val="#ppt_x"/>
                                          </p:val>
                                        </p:tav>
                                        <p:tav tm="100000">
                                          <p:val>
                                            <p:strVal val="#ppt_x"/>
                                          </p:val>
                                        </p:tav>
                                      </p:tavLst>
                                    </p:anim>
                                    <p:anim calcmode="lin" valueType="num">
                                      <p:cBhvr>
                                        <p:cTn id="37"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1000"/>
                                        <p:tgtEl>
                                          <p:spTgt spid="9"/>
                                        </p:tgtEl>
                                      </p:cBhvr>
                                    </p:animEffect>
                                    <p:anim calcmode="lin" valueType="num">
                                      <p:cBhvr>
                                        <p:cTn id="43" dur="1000" fill="hold"/>
                                        <p:tgtEl>
                                          <p:spTgt spid="9"/>
                                        </p:tgtEl>
                                        <p:attrNameLst>
                                          <p:attrName>ppt_x</p:attrName>
                                        </p:attrNameLst>
                                      </p:cBhvr>
                                      <p:tavLst>
                                        <p:tav tm="0">
                                          <p:val>
                                            <p:strVal val="#ppt_x"/>
                                          </p:val>
                                        </p:tav>
                                        <p:tav tm="100000">
                                          <p:val>
                                            <p:strVal val="#ppt_x"/>
                                          </p:val>
                                        </p:tav>
                                      </p:tavLst>
                                    </p:anim>
                                    <p:anim calcmode="lin" valueType="num">
                                      <p:cBhvr>
                                        <p:cTn id="4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7" presetClass="entr" presetSubtype="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1000"/>
                                        <p:tgtEl>
                                          <p:spTgt spid="10"/>
                                        </p:tgtEl>
                                      </p:cBhvr>
                                    </p:animEffect>
                                    <p:anim calcmode="lin" valueType="num">
                                      <p:cBhvr>
                                        <p:cTn id="50" dur="1000" fill="hold"/>
                                        <p:tgtEl>
                                          <p:spTgt spid="10"/>
                                        </p:tgtEl>
                                        <p:attrNameLst>
                                          <p:attrName>ppt_x</p:attrName>
                                        </p:attrNameLst>
                                      </p:cBhvr>
                                      <p:tavLst>
                                        <p:tav tm="0">
                                          <p:val>
                                            <p:strVal val="#ppt_x"/>
                                          </p:val>
                                        </p:tav>
                                        <p:tav tm="100000">
                                          <p:val>
                                            <p:strVal val="#ppt_x"/>
                                          </p:val>
                                        </p:tav>
                                      </p:tavLst>
                                    </p:anim>
                                    <p:anim calcmode="lin" valueType="num">
                                      <p:cBhvr>
                                        <p:cTn id="5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6" grpId="0" animBg="1"/>
      <p:bldP spid="7" grpId="0" animBg="1"/>
      <p:bldP spid="8" grpId="0" animBg="1"/>
      <p:bldP spid="9" grpId="0" animBg="1"/>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EE57DF8C-0647-54CF-51D9-172535824B22}"/>
              </a:ext>
            </a:extLst>
          </p:cNvPr>
          <p:cNvSpPr txBox="1"/>
          <p:nvPr/>
        </p:nvSpPr>
        <p:spPr>
          <a:xfrm>
            <a:off x="2094938" y="1121950"/>
            <a:ext cx="8963776" cy="1938992"/>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ADMINISTRATIVO </a:t>
            </a:r>
          </a:p>
          <a:p>
            <a:pPr algn="ctr"/>
            <a:r>
              <a:rPr lang="es-ES" sz="6000" b="1" dirty="0">
                <a:ln w="9525">
                  <a:solidFill>
                    <a:schemeClr val="bg1"/>
                  </a:solidFill>
                  <a:prstDash val="solid"/>
                </a:ln>
                <a:solidFill>
                  <a:srgbClr val="002060"/>
                </a:solidFill>
                <a:effectLst>
                  <a:outerShdw blurRad="12700" dist="38100" dir="2700000" algn="tl" rotWithShape="0">
                    <a:schemeClr val="bg1">
                      <a:lumMod val="50000"/>
                    </a:schemeClr>
                  </a:outerShdw>
                </a:effectLst>
                <a:latin typeface="Arial Black" panose="020B0A04020102020204" pitchFamily="34" charset="0"/>
              </a:rPr>
              <a:t>SECRETARIA</a:t>
            </a:r>
          </a:p>
        </p:txBody>
      </p:sp>
      <p:pic>
        <p:nvPicPr>
          <p:cNvPr id="3" name="Imagen 2">
            <a:extLst>
              <a:ext uri="{FF2B5EF4-FFF2-40B4-BE49-F238E27FC236}">
                <a16:creationId xmlns:a16="http://schemas.microsoft.com/office/drawing/2014/main" id="{BBEDB2F4-8EFB-F5B4-CEF7-2E485BB6F60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821199" y="5941768"/>
            <a:ext cx="1511253" cy="511368"/>
          </a:xfrm>
          <a:prstGeom prst="rect">
            <a:avLst/>
          </a:prstGeom>
          <a:noFill/>
          <a:ln>
            <a:noFill/>
          </a:ln>
        </p:spPr>
      </p:pic>
      <p:pic>
        <p:nvPicPr>
          <p:cNvPr id="4" name="Imagen 3">
            <a:extLst>
              <a:ext uri="{FF2B5EF4-FFF2-40B4-BE49-F238E27FC236}">
                <a16:creationId xmlns:a16="http://schemas.microsoft.com/office/drawing/2014/main" id="{95155869-AA8E-8724-1083-166BB659B96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203348" y="98258"/>
            <a:ext cx="791154" cy="609627"/>
          </a:xfrm>
          <a:prstGeom prst="rect">
            <a:avLst/>
          </a:prstGeom>
        </p:spPr>
      </p:pic>
      <p:sp>
        <p:nvSpPr>
          <p:cNvPr id="5" name="Rectángulo 4">
            <a:extLst>
              <a:ext uri="{FF2B5EF4-FFF2-40B4-BE49-F238E27FC236}">
                <a16:creationId xmlns:a16="http://schemas.microsoft.com/office/drawing/2014/main" id="{A87FD9B8-B825-9F17-AD07-7CFB534905FF}"/>
              </a:ext>
            </a:extLst>
          </p:cNvPr>
          <p:cNvSpPr/>
          <p:nvPr/>
        </p:nvSpPr>
        <p:spPr>
          <a:xfrm>
            <a:off x="5474423" y="6522148"/>
            <a:ext cx="2204804" cy="246221"/>
          </a:xfrm>
          <a:prstGeom prst="rect">
            <a:avLst/>
          </a:prstGeom>
        </p:spPr>
        <p:txBody>
          <a:bodyPr wrap="square">
            <a:spAutoFit/>
          </a:bodyPr>
          <a:lstStyle/>
          <a:p>
            <a:pPr algn="ctr"/>
            <a:r>
              <a:rPr lang="es-EC" sz="1000" b="1" dirty="0">
                <a:solidFill>
                  <a:srgbClr val="002060"/>
                </a:solidFill>
                <a:latin typeface="Perpetua Titling MT" panose="02020502060505020804" pitchFamily="18" charset="0"/>
              </a:rPr>
              <a:t>ADMINISTRACIÓN 2023-2027</a:t>
            </a:r>
          </a:p>
        </p:txBody>
      </p:sp>
      <p:pic>
        <p:nvPicPr>
          <p:cNvPr id="6" name="Imagen 5">
            <a:extLst>
              <a:ext uri="{FF2B5EF4-FFF2-40B4-BE49-F238E27FC236}">
                <a16:creationId xmlns:a16="http://schemas.microsoft.com/office/drawing/2014/main" id="{3664E9A8-9DFC-B492-0BBF-A5778F259A66}"/>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
        <p:nvSpPr>
          <p:cNvPr id="7" name="CuadroTexto 6">
            <a:extLst>
              <a:ext uri="{FF2B5EF4-FFF2-40B4-BE49-F238E27FC236}">
                <a16:creationId xmlns:a16="http://schemas.microsoft.com/office/drawing/2014/main" id="{34CA0CE7-7C75-F30D-12F6-CF1060C5E753}"/>
              </a:ext>
            </a:extLst>
          </p:cNvPr>
          <p:cNvSpPr txBox="1"/>
          <p:nvPr/>
        </p:nvSpPr>
        <p:spPr>
          <a:xfrm>
            <a:off x="2094938" y="3332936"/>
            <a:ext cx="8963776" cy="923330"/>
          </a:xfrm>
          <a:prstGeom prst="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s-ES" sz="5400" b="1" dirty="0">
                <a:ln w="9525">
                  <a:solidFill>
                    <a:schemeClr val="bg1"/>
                  </a:solidFill>
                  <a:prstDash val="solid"/>
                </a:ln>
                <a:solidFill>
                  <a:schemeClr val="accent6">
                    <a:lumMod val="50000"/>
                  </a:schemeClr>
                </a:solidFill>
                <a:effectLst>
                  <a:outerShdw blurRad="12700" dist="38100" dir="2700000" algn="tl" rotWithShape="0">
                    <a:schemeClr val="bg1">
                      <a:lumMod val="50000"/>
                    </a:schemeClr>
                  </a:outerShdw>
                </a:effectLst>
                <a:latin typeface="Arial Black" panose="020B0A04020102020204" pitchFamily="34" charset="0"/>
              </a:rPr>
              <a:t>Monto total: $ 6,842.05</a:t>
            </a:r>
          </a:p>
        </p:txBody>
      </p:sp>
    </p:spTree>
    <p:extLst>
      <p:ext uri="{BB962C8B-B14F-4D97-AF65-F5344CB8AC3E}">
        <p14:creationId xmlns:p14="http://schemas.microsoft.com/office/powerpoint/2010/main" val="30964873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bg/>
                                          </p:spTgt>
                                        </p:tgtEl>
                                        <p:attrNameLst>
                                          <p:attrName>style.visibility</p:attrName>
                                        </p:attrNameLst>
                                      </p:cBhvr>
                                      <p:to>
                                        <p:strVal val="visible"/>
                                      </p:to>
                                    </p:set>
                                    <p:animEffect transition="in" filter="fade">
                                      <p:cBhvr>
                                        <p:cTn id="7" dur="1000"/>
                                        <p:tgtEl>
                                          <p:spTgt spid="2">
                                            <p:bg/>
                                          </p:spTgt>
                                        </p:tgtEl>
                                      </p:cBhvr>
                                    </p:animEffect>
                                    <p:anim calcmode="lin" valueType="num">
                                      <p:cBhvr>
                                        <p:cTn id="8" dur="1000" fill="hold"/>
                                        <p:tgtEl>
                                          <p:spTgt spid="2">
                                            <p:bg/>
                                          </p:spTgt>
                                        </p:tgtEl>
                                        <p:attrNameLst>
                                          <p:attrName>ppt_x</p:attrName>
                                        </p:attrNameLst>
                                      </p:cBhvr>
                                      <p:tavLst>
                                        <p:tav tm="0">
                                          <p:val>
                                            <p:strVal val="#ppt_x"/>
                                          </p:val>
                                        </p:tav>
                                        <p:tav tm="100000">
                                          <p:val>
                                            <p:strVal val="#ppt_x"/>
                                          </p:val>
                                        </p:tav>
                                      </p:tavLst>
                                    </p:anim>
                                    <p:anim calcmode="lin" valueType="num">
                                      <p:cBhvr>
                                        <p:cTn id="9" dur="1000" fill="hold"/>
                                        <p:tgtEl>
                                          <p:spTgt spid="2">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
                                            <p:bg/>
                                          </p:spTgt>
                                        </p:tgtEl>
                                        <p:attrNameLst>
                                          <p:attrName>style.visibility</p:attrName>
                                        </p:attrNameLst>
                                      </p:cBhvr>
                                      <p:to>
                                        <p:strVal val="visible"/>
                                      </p:to>
                                    </p:set>
                                    <p:animEffect transition="in" filter="fade">
                                      <p:cBhvr>
                                        <p:cTn id="28" dur="1000"/>
                                        <p:tgtEl>
                                          <p:spTgt spid="7">
                                            <p:bg/>
                                          </p:spTgt>
                                        </p:tgtEl>
                                      </p:cBhvr>
                                    </p:animEffect>
                                    <p:anim calcmode="lin" valueType="num">
                                      <p:cBhvr>
                                        <p:cTn id="29" dur="1000" fill="hold"/>
                                        <p:tgtEl>
                                          <p:spTgt spid="7">
                                            <p:bg/>
                                          </p:spTgt>
                                        </p:tgtEl>
                                        <p:attrNameLst>
                                          <p:attrName>ppt_x</p:attrName>
                                        </p:attrNameLst>
                                      </p:cBhvr>
                                      <p:tavLst>
                                        <p:tav tm="0">
                                          <p:val>
                                            <p:strVal val="#ppt_x"/>
                                          </p:val>
                                        </p:tav>
                                        <p:tav tm="100000">
                                          <p:val>
                                            <p:strVal val="#ppt_x"/>
                                          </p:val>
                                        </p:tav>
                                      </p:tavLst>
                                    </p:anim>
                                    <p:anim calcmode="lin" valueType="num">
                                      <p:cBhvr>
                                        <p:cTn id="30" dur="1000" fill="hold"/>
                                        <p:tgtEl>
                                          <p:spTgt spid="7">
                                            <p:bg/>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
                                            <p:txEl>
                                              <p:pRg st="0" end="0"/>
                                            </p:txEl>
                                          </p:spTgt>
                                        </p:tgtEl>
                                        <p:attrNameLst>
                                          <p:attrName>style.visibility</p:attrName>
                                        </p:attrNameLst>
                                      </p:cBhvr>
                                      <p:to>
                                        <p:strVal val="visible"/>
                                      </p:to>
                                    </p:set>
                                    <p:animEffect transition="in" filter="fade">
                                      <p:cBhvr>
                                        <p:cTn id="35" dur="1000"/>
                                        <p:tgtEl>
                                          <p:spTgt spid="7">
                                            <p:txEl>
                                              <p:pRg st="0" end="0"/>
                                            </p:txEl>
                                          </p:spTgt>
                                        </p:tgtEl>
                                      </p:cBhvr>
                                    </p:animEffect>
                                    <p:anim calcmode="lin" valueType="num">
                                      <p:cBhvr>
                                        <p:cTn id="36" dur="1000" fill="hold"/>
                                        <p:tgtEl>
                                          <p:spTgt spid="7">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7">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7" grpId="0" build="p"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1">
            <a:extLst>
              <a:ext uri="{FF2B5EF4-FFF2-40B4-BE49-F238E27FC236}">
                <a16:creationId xmlns:a16="http://schemas.microsoft.com/office/drawing/2014/main" id="{DBA8F0F0-71BF-5AB5-14FB-C9D00D81E182}"/>
              </a:ext>
            </a:extLst>
          </p:cNvPr>
          <p:cNvSpPr txBox="1"/>
          <p:nvPr/>
        </p:nvSpPr>
        <p:spPr>
          <a:xfrm>
            <a:off x="1709367" y="584776"/>
            <a:ext cx="4111833" cy="1323439"/>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MX" sz="1600" b="1" dirty="0">
                <a:solidFill>
                  <a:srgbClr val="002060"/>
                </a:solidFill>
                <a:latin typeface="Arial Nova Light" panose="020B0304020202020204" pitchFamily="34" charset="0"/>
                <a:cs typeface="Arial" panose="020B0604020202020204" pitchFamily="34" charset="0"/>
              </a:rPr>
              <a:t>SERVICIO DE RENOVACION DE LICENCIA ANUAL  DEL  SISTEMA CONTABLE GUBERNAMENTAL</a:t>
            </a:r>
          </a:p>
          <a:p>
            <a:pPr algn="ctr"/>
            <a:endParaRPr lang="es-MX" sz="1600" b="1" dirty="0">
              <a:solidFill>
                <a:srgbClr val="002060"/>
              </a:solidFill>
              <a:latin typeface="Arial Nova Light" panose="020B0304020202020204" pitchFamily="34" charset="0"/>
              <a:cs typeface="Arial" panose="020B0604020202020204" pitchFamily="34" charset="0"/>
            </a:endParaRPr>
          </a:p>
          <a:p>
            <a:pPr algn="ctr"/>
            <a:r>
              <a:rPr lang="es-MX" sz="1600" dirty="0">
                <a:solidFill>
                  <a:srgbClr val="002060"/>
                </a:solidFill>
                <a:latin typeface="Arial Nova Light" panose="020B0304020202020204" pitchFamily="34" charset="0"/>
                <a:cs typeface="Arial" panose="020B0604020202020204" pitchFamily="34" charset="0"/>
              </a:rPr>
              <a:t> </a:t>
            </a: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235.00 </a:t>
            </a:r>
            <a:r>
              <a:rPr lang="es-US" sz="1400" dirty="0">
                <a:solidFill>
                  <a:srgbClr val="002060"/>
                </a:solidFill>
                <a:latin typeface="Arial Nova Light" panose="020B0304020202020204" pitchFamily="34" charset="0"/>
                <a:cs typeface="Arial" panose="020B0604020202020204" pitchFamily="34" charset="0"/>
              </a:rPr>
              <a:t>	</a:t>
            </a:r>
          </a:p>
        </p:txBody>
      </p:sp>
      <p:sp>
        <p:nvSpPr>
          <p:cNvPr id="7" name="CuadroTexto 6">
            <a:extLst>
              <a:ext uri="{FF2B5EF4-FFF2-40B4-BE49-F238E27FC236}">
                <a16:creationId xmlns:a16="http://schemas.microsoft.com/office/drawing/2014/main" id="{B17CDC42-517D-D984-F2CB-4FD54DB2E428}"/>
              </a:ext>
            </a:extLst>
          </p:cNvPr>
          <p:cNvSpPr txBox="1"/>
          <p:nvPr/>
        </p:nvSpPr>
        <p:spPr>
          <a:xfrm>
            <a:off x="6095996" y="584776"/>
            <a:ext cx="4111833" cy="1323439"/>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SERVICIO DE RENOVACIÓN HOSTING PÁGINA WEB DEL GADPR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dirty="0">
                <a:solidFill>
                  <a:srgbClr val="002060"/>
                </a:solidFill>
                <a:latin typeface="Arial Nova Light" panose="020B0304020202020204" pitchFamily="34" charset="0"/>
                <a:cs typeface="Arial" panose="020B0604020202020204" pitchFamily="34" charset="0"/>
              </a:rPr>
              <a:t> </a:t>
            </a: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840.00</a:t>
            </a:r>
            <a:r>
              <a:rPr lang="es-US" sz="1400" dirty="0">
                <a:latin typeface="Arial Nova Light" panose="020B0304020202020204" pitchFamily="34" charset="0"/>
                <a:cs typeface="Arial" panose="020B0604020202020204" pitchFamily="34" charset="0"/>
              </a:rPr>
              <a:t>	</a:t>
            </a:r>
          </a:p>
        </p:txBody>
      </p:sp>
      <p:sp>
        <p:nvSpPr>
          <p:cNvPr id="10" name="CuadroTexto 9">
            <a:extLst>
              <a:ext uri="{FF2B5EF4-FFF2-40B4-BE49-F238E27FC236}">
                <a16:creationId xmlns:a16="http://schemas.microsoft.com/office/drawing/2014/main" id="{5BE0C4FF-B145-E047-C0CE-35C23AC48723}"/>
              </a:ext>
            </a:extLst>
          </p:cNvPr>
          <p:cNvSpPr txBox="1"/>
          <p:nvPr/>
        </p:nvSpPr>
        <p:spPr>
          <a:xfrm>
            <a:off x="1620719" y="4235888"/>
            <a:ext cx="4111833" cy="1569660"/>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ADQUISICIÓN DE REPUESTOS Y TINTAS PARA LAS IMPRESORAS DEL GAD PARROQUIAL DE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dirty="0">
                <a:solidFill>
                  <a:srgbClr val="002060"/>
                </a:solidFill>
                <a:latin typeface="Arial Nova Light" panose="020B0304020202020204" pitchFamily="34" charset="0"/>
                <a:cs typeface="Arial" panose="020B0604020202020204" pitchFamily="34" charset="0"/>
              </a:rPr>
              <a:t> </a:t>
            </a: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481.55</a:t>
            </a:r>
            <a:r>
              <a:rPr lang="es-US" sz="1400" dirty="0">
                <a:latin typeface="Arial Nova Light" panose="020B0304020202020204" pitchFamily="34" charset="0"/>
                <a:cs typeface="Arial" panose="020B0604020202020204" pitchFamily="34" charset="0"/>
              </a:rPr>
              <a:t>	</a:t>
            </a:r>
          </a:p>
        </p:txBody>
      </p:sp>
      <p:sp>
        <p:nvSpPr>
          <p:cNvPr id="12" name="CuadroTexto 11">
            <a:extLst>
              <a:ext uri="{FF2B5EF4-FFF2-40B4-BE49-F238E27FC236}">
                <a16:creationId xmlns:a16="http://schemas.microsoft.com/office/drawing/2014/main" id="{FBC86C75-992D-0CFE-EE5B-4B97CAAC589B}"/>
              </a:ext>
            </a:extLst>
          </p:cNvPr>
          <p:cNvSpPr txBox="1"/>
          <p:nvPr/>
        </p:nvSpPr>
        <p:spPr>
          <a:xfrm>
            <a:off x="6095997" y="4235888"/>
            <a:ext cx="4111833" cy="1569660"/>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SERVICIO DE PUBLICIDAD Y FOTOGRAFIA PARA PROMOCINAR EL TURISMO EN LA PARROQUIA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1,181.00</a:t>
            </a:r>
            <a:endParaRPr lang="es-US" sz="1400" dirty="0">
              <a:solidFill>
                <a:srgbClr val="002060"/>
              </a:solidFill>
              <a:latin typeface="Arial Nova Light" panose="020B0304020202020204" pitchFamily="34" charset="0"/>
              <a:cs typeface="Arial" panose="020B0604020202020204" pitchFamily="34" charset="0"/>
            </a:endParaRPr>
          </a:p>
        </p:txBody>
      </p:sp>
      <p:sp>
        <p:nvSpPr>
          <p:cNvPr id="13" name="CuadroTexto 12">
            <a:extLst>
              <a:ext uri="{FF2B5EF4-FFF2-40B4-BE49-F238E27FC236}">
                <a16:creationId xmlns:a16="http://schemas.microsoft.com/office/drawing/2014/main" id="{29ECB345-0F7B-9181-9329-98BAA4A516E3}"/>
              </a:ext>
            </a:extLst>
          </p:cNvPr>
          <p:cNvSpPr txBox="1"/>
          <p:nvPr/>
        </p:nvSpPr>
        <p:spPr>
          <a:xfrm>
            <a:off x="6095996" y="2471886"/>
            <a:ext cx="4111833" cy="1323439"/>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CONTRATACIÓN DE PÓLIZA DE FIDELIDAD PARA FUNCIONARIOS DEL GADPR DE SAN JACINTO DE WAKAMBEIS</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104.50</a:t>
            </a:r>
            <a:endParaRPr lang="es-US" sz="1400" dirty="0">
              <a:solidFill>
                <a:srgbClr val="002060"/>
              </a:solidFill>
              <a:latin typeface="Arial Nova Light" panose="020B0304020202020204" pitchFamily="34" charset="0"/>
              <a:cs typeface="Arial" panose="020B0604020202020204" pitchFamily="34" charset="0"/>
            </a:endParaRPr>
          </a:p>
        </p:txBody>
      </p:sp>
      <p:sp>
        <p:nvSpPr>
          <p:cNvPr id="3" name="CuadroTexto 2">
            <a:extLst>
              <a:ext uri="{FF2B5EF4-FFF2-40B4-BE49-F238E27FC236}">
                <a16:creationId xmlns:a16="http://schemas.microsoft.com/office/drawing/2014/main" id="{90DF4FD9-403F-3B09-7BD9-8E1464533FA9}"/>
              </a:ext>
            </a:extLst>
          </p:cNvPr>
          <p:cNvSpPr txBox="1"/>
          <p:nvPr/>
        </p:nvSpPr>
        <p:spPr>
          <a:xfrm>
            <a:off x="1709367" y="2742200"/>
            <a:ext cx="4111833" cy="830997"/>
          </a:xfrm>
          <a:prstGeom prst="rect">
            <a:avLst/>
          </a:prstGeom>
        </p:spPr>
        <p:style>
          <a:lnRef idx="2">
            <a:schemeClr val="accent6"/>
          </a:lnRef>
          <a:fillRef idx="1">
            <a:schemeClr val="lt1"/>
          </a:fillRef>
          <a:effectRef idx="0">
            <a:schemeClr val="accent6"/>
          </a:effectRef>
          <a:fontRef idx="minor">
            <a:schemeClr val="dk1"/>
          </a:fontRef>
        </p:style>
        <p:txBody>
          <a:bodyPr wrap="square" rtlCol="0" anchor="ctr">
            <a:spAutoFit/>
          </a:bodyPr>
          <a:lstStyle/>
          <a:p>
            <a:pPr algn="ctr"/>
            <a:r>
              <a:rPr lang="es-ES" sz="1600" b="1" dirty="0">
                <a:solidFill>
                  <a:srgbClr val="002060"/>
                </a:solidFill>
                <a:latin typeface="Arial Nova Light" panose="020B0304020202020204" pitchFamily="34" charset="0"/>
                <a:cs typeface="Arial" panose="020B0604020202020204" pitchFamily="34" charset="0"/>
              </a:rPr>
              <a:t>ALIMENTACION </a:t>
            </a:r>
          </a:p>
          <a:p>
            <a:pPr algn="ctr"/>
            <a:endParaRPr lang="es-ES" sz="1600" b="1" dirty="0">
              <a:solidFill>
                <a:srgbClr val="002060"/>
              </a:solidFill>
              <a:latin typeface="Arial Nova Light" panose="020B0304020202020204" pitchFamily="34" charset="0"/>
              <a:cs typeface="Arial" panose="020B0604020202020204" pitchFamily="34" charset="0"/>
            </a:endParaRPr>
          </a:p>
          <a:p>
            <a:pPr algn="ctr"/>
            <a:r>
              <a:rPr lang="es-MX" sz="1600" dirty="0">
                <a:solidFill>
                  <a:srgbClr val="002060"/>
                </a:solidFill>
                <a:latin typeface="Arial Nova Light" panose="020B0304020202020204" pitchFamily="34" charset="0"/>
                <a:cs typeface="Arial" panose="020B0604020202020204" pitchFamily="34" charset="0"/>
              </a:rPr>
              <a:t> </a:t>
            </a:r>
            <a:r>
              <a:rPr lang="es-MX" sz="1600" b="1" dirty="0">
                <a:solidFill>
                  <a:srgbClr val="002060"/>
                </a:solidFill>
                <a:latin typeface="Arial Nova Light" panose="020B0304020202020204" pitchFamily="34" charset="0"/>
                <a:cs typeface="Arial" panose="020B0604020202020204" pitchFamily="34" charset="0"/>
              </a:rPr>
              <a:t>Monto: $ </a:t>
            </a:r>
            <a:r>
              <a:rPr lang="es-US" sz="1600" b="1" dirty="0">
                <a:solidFill>
                  <a:srgbClr val="002060"/>
                </a:solidFill>
                <a:latin typeface="Arial Nova Light" panose="020B0304020202020204" pitchFamily="34" charset="0"/>
                <a:cs typeface="Arial" panose="020B0604020202020204" pitchFamily="34" charset="0"/>
              </a:rPr>
              <a:t> 4,000.00</a:t>
            </a:r>
            <a:endParaRPr lang="es-US" sz="1400" dirty="0">
              <a:solidFill>
                <a:srgbClr val="002060"/>
              </a:solidFill>
              <a:latin typeface="Arial Nova Light" panose="020B0304020202020204" pitchFamily="34" charset="0"/>
              <a:cs typeface="Arial" panose="020B0604020202020204" pitchFamily="34" charset="0"/>
            </a:endParaRPr>
          </a:p>
        </p:txBody>
      </p:sp>
      <p:pic>
        <p:nvPicPr>
          <p:cNvPr id="4" name="Imagen 3">
            <a:extLst>
              <a:ext uri="{FF2B5EF4-FFF2-40B4-BE49-F238E27FC236}">
                <a16:creationId xmlns:a16="http://schemas.microsoft.com/office/drawing/2014/main" id="{5F3A841F-9E26-FD51-1D0D-8B5B1AF067E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5340368" y="5990425"/>
            <a:ext cx="1511253" cy="511368"/>
          </a:xfrm>
          <a:prstGeom prst="rect">
            <a:avLst/>
          </a:prstGeom>
          <a:noFill/>
          <a:ln>
            <a:noFill/>
          </a:ln>
        </p:spPr>
      </p:pic>
      <p:pic>
        <p:nvPicPr>
          <p:cNvPr id="5" name="Imagen 4">
            <a:extLst>
              <a:ext uri="{FF2B5EF4-FFF2-40B4-BE49-F238E27FC236}">
                <a16:creationId xmlns:a16="http://schemas.microsoft.com/office/drawing/2014/main" id="{DDF88E42-54F9-B9C4-5046-B79779713C4B}"/>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6630" b="95028" l="3774" r="93160">
                        <a14:foregroundMark x1="7547" y1="42541" x2="7547" y2="42541"/>
                        <a14:foregroundMark x1="4009" y1="43646" x2="4009" y2="43646"/>
                        <a14:foregroundMark x1="23585" y1="94199" x2="23585" y2="94199"/>
                        <a14:foregroundMark x1="90802" y1="63812" x2="90802" y2="63812"/>
                        <a14:foregroundMark x1="93632" y1="47790" x2="93632" y2="47790"/>
                        <a14:foregroundMark x1="55660" y1="11602" x2="55660" y2="11602"/>
                        <a14:foregroundMark x1="59434" y1="6906" x2="59434" y2="6906"/>
                        <a14:foregroundMark x1="45047" y1="88122" x2="45047" y2="88122"/>
                        <a14:foregroundMark x1="47877" y1="95028" x2="47877" y2="95028"/>
                        <a14:foregroundMark x1="24764" y1="69061" x2="24764" y2="69061"/>
                        <a14:foregroundMark x1="43868" y1="69613" x2="43868" y2="69613"/>
                        <a14:foregroundMark x1="22406" y1="67403" x2="22406" y2="67403"/>
                        <a14:foregroundMark x1="26179" y1="67403" x2="23113" y2="66851"/>
                        <a14:foregroundMark x1="29481" y1="66575" x2="29481" y2="66575"/>
                        <a14:foregroundMark x1="46934" y1="67403" x2="46934" y2="67403"/>
                        <a14:foregroundMark x1="59434" y1="67403" x2="59434" y2="67403"/>
                        <a14:foregroundMark x1="66509" y1="75414" x2="66509" y2="75414"/>
                        <a14:foregroundMark x1="62500" y1="75414" x2="62500" y2="75414"/>
                        <a14:foregroundMark x1="35142" y1="76519" x2="39387" y2="74862"/>
                        <a14:foregroundMark x1="45755" y1="77624" x2="50236" y2="79834"/>
                        <a14:foregroundMark x1="50943" y1="77624" x2="70047" y2="71547"/>
                        <a14:foregroundMark x1="70047" y1="71547" x2="71698" y2="71823"/>
                        <a14:foregroundMark x1="60613" y1="66851" x2="82783" y2="66851"/>
                        <a14:foregroundMark x1="72877" y1="29834" x2="72877" y2="29834"/>
                        <a14:foregroundMark x1="37736" y1="19613" x2="37736" y2="19613"/>
                        <a14:foregroundMark x1="36321" y1="19061" x2="36321" y2="19061"/>
                      </a14:backgroundRemoval>
                    </a14:imgEffect>
                  </a14:imgLayer>
                </a14:imgProps>
              </a:ext>
            </a:extLst>
          </a:blip>
          <a:stretch>
            <a:fillRect/>
          </a:stretch>
        </p:blipFill>
        <p:spPr>
          <a:xfrm>
            <a:off x="11330864" y="73408"/>
            <a:ext cx="663637" cy="511368"/>
          </a:xfrm>
          <a:prstGeom prst="rect">
            <a:avLst/>
          </a:prstGeom>
        </p:spPr>
      </p:pic>
      <p:sp>
        <p:nvSpPr>
          <p:cNvPr id="6" name="Rectángulo 5">
            <a:extLst>
              <a:ext uri="{FF2B5EF4-FFF2-40B4-BE49-F238E27FC236}">
                <a16:creationId xmlns:a16="http://schemas.microsoft.com/office/drawing/2014/main" id="{279A13F3-1FC2-76B4-8E65-C868C9A2A94F}"/>
              </a:ext>
            </a:extLst>
          </p:cNvPr>
          <p:cNvSpPr/>
          <p:nvPr/>
        </p:nvSpPr>
        <p:spPr>
          <a:xfrm>
            <a:off x="5015160" y="6549052"/>
            <a:ext cx="2161671" cy="246221"/>
          </a:xfrm>
          <a:prstGeom prst="rect">
            <a:avLst/>
          </a:prstGeom>
        </p:spPr>
        <p:txBody>
          <a:bodyPr wrap="square">
            <a:spAutoFit/>
          </a:bodyPr>
          <a:lstStyle/>
          <a:p>
            <a:pPr algn="ctr"/>
            <a:r>
              <a:rPr lang="es-EC" sz="1000" b="1" dirty="0">
                <a:solidFill>
                  <a:srgbClr val="002060"/>
                </a:solidFill>
                <a:latin typeface="Arial Nova Light" panose="020B0304020202020204" pitchFamily="34" charset="0"/>
              </a:rPr>
              <a:t>ADMINISTRACIÓN 2023-2027</a:t>
            </a:r>
          </a:p>
        </p:txBody>
      </p:sp>
      <p:pic>
        <p:nvPicPr>
          <p:cNvPr id="15" name="Imagen 14">
            <a:extLst>
              <a:ext uri="{FF2B5EF4-FFF2-40B4-BE49-F238E27FC236}">
                <a16:creationId xmlns:a16="http://schemas.microsoft.com/office/drawing/2014/main" id="{01CB356A-B3DB-2382-CC94-EEE382C161AA}"/>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87" b="93320" l="1396" r="95676">
                        <a14:foregroundMark x1="8785" y1="44669" x2="8785" y2="44669"/>
                        <a14:foregroundMark x1="5364" y1="49325" x2="5364" y2="49325"/>
                        <a14:foregroundMark x1="1423" y1="61572" x2="1423" y2="61572"/>
                        <a14:foregroundMark x1="92912" y1="53340" x2="92912" y2="53340"/>
                        <a14:foregroundMark x1="95676" y1="59480" x2="95676" y2="59480"/>
                        <a14:foregroundMark x1="45703" y1="54386" x2="45703" y2="54386"/>
                        <a14:foregroundMark x1="45183" y1="49089" x2="45183" y2="49089"/>
                        <a14:foregroundMark x1="43295" y1="51653" x2="43295" y2="51653"/>
                        <a14:foregroundMark x1="43295" y1="52699" x2="43295" y2="52699"/>
                        <a14:foregroundMark x1="40038" y1="53981" x2="40038" y2="53981"/>
                        <a14:foregroundMark x1="60126" y1="47605" x2="60126" y2="47605"/>
                        <a14:foregroundMark x1="60646" y1="38731" x2="60646" y2="38731"/>
                        <a14:foregroundMark x1="60646" y1="38731" x2="49644" y2="56714"/>
                        <a14:foregroundMark x1="20115" y1="93320" x2="20115" y2="93320"/>
                        <a14:foregroundMark x1="24603" y1="92476" x2="24603" y2="92476"/>
                        <a14:foregroundMark x1="61330" y1="45918" x2="61330" y2="45918"/>
                        <a14:foregroundMark x1="50520" y1="43387" x2="49316" y2="36572"/>
                        <a14:foregroundMark x1="49316" y1="36572" x2="53093" y2="33435"/>
                        <a14:foregroundMark x1="53093" y1="34717" x2="58894" y2="37045"/>
                        <a14:foregroundMark x1="58894" y1="37045" x2="62534" y2="43286"/>
                        <a14:foregroundMark x1="62534" y1="43286" x2="66995" y2="46356"/>
                      </a14:backgroundRemoval>
                    </a14:imgEffect>
                  </a14:imgLayer>
                </a14:imgProps>
              </a:ext>
            </a:extLst>
          </a:blip>
          <a:stretch>
            <a:fillRect/>
          </a:stretch>
        </p:blipFill>
        <p:spPr>
          <a:xfrm>
            <a:off x="197499" y="0"/>
            <a:ext cx="872677" cy="707886"/>
          </a:xfrm>
          <a:prstGeom prst="rect">
            <a:avLst/>
          </a:prstGeom>
        </p:spPr>
      </p:pic>
    </p:spTree>
    <p:extLst>
      <p:ext uri="{BB962C8B-B14F-4D97-AF65-F5344CB8AC3E}">
        <p14:creationId xmlns:p14="http://schemas.microsoft.com/office/powerpoint/2010/main" val="368618256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3"/>
                                        </p:tgtEl>
                                        <p:attrNameLst>
                                          <p:attrName>style.visibility</p:attrName>
                                        </p:attrNameLst>
                                      </p:cBhvr>
                                      <p:to>
                                        <p:strVal val="visible"/>
                                      </p:to>
                                    </p:set>
                                    <p:animEffect transition="in" filter="fade">
                                      <p:cBhvr>
                                        <p:cTn id="35" dur="1000"/>
                                        <p:tgtEl>
                                          <p:spTgt spid="13"/>
                                        </p:tgtEl>
                                      </p:cBhvr>
                                    </p:animEffect>
                                    <p:anim calcmode="lin" valueType="num">
                                      <p:cBhvr>
                                        <p:cTn id="36" dur="1000" fill="hold"/>
                                        <p:tgtEl>
                                          <p:spTgt spid="13"/>
                                        </p:tgtEl>
                                        <p:attrNameLst>
                                          <p:attrName>ppt_x</p:attrName>
                                        </p:attrNameLst>
                                      </p:cBhvr>
                                      <p:tavLst>
                                        <p:tav tm="0">
                                          <p:val>
                                            <p:strVal val="#ppt_x"/>
                                          </p:val>
                                        </p:tav>
                                        <p:tav tm="100000">
                                          <p:val>
                                            <p:strVal val="#ppt_x"/>
                                          </p:val>
                                        </p:tav>
                                      </p:tavLst>
                                    </p:anim>
                                    <p:anim calcmode="lin" valueType="num">
                                      <p:cBhvr>
                                        <p:cTn id="37"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7" presetClass="entr" presetSubtype="0" fill="hold" grpId="0" nodeType="clickEffect">
                                  <p:stCondLst>
                                    <p:cond delay="0"/>
                                  </p:stCondLst>
                                  <p:childTnLst>
                                    <p:set>
                                      <p:cBhvr>
                                        <p:cTn id="41" dur="1" fill="hold">
                                          <p:stCondLst>
                                            <p:cond delay="0"/>
                                          </p:stCondLst>
                                        </p:cTn>
                                        <p:tgtEl>
                                          <p:spTgt spid="3"/>
                                        </p:tgtEl>
                                        <p:attrNameLst>
                                          <p:attrName>style.visibility</p:attrName>
                                        </p:attrNameLst>
                                      </p:cBhvr>
                                      <p:to>
                                        <p:strVal val="visible"/>
                                      </p:to>
                                    </p:set>
                                    <p:animEffect transition="in" filter="fade">
                                      <p:cBhvr>
                                        <p:cTn id="42" dur="1000"/>
                                        <p:tgtEl>
                                          <p:spTgt spid="3"/>
                                        </p:tgtEl>
                                      </p:cBhvr>
                                    </p:animEffect>
                                    <p:anim calcmode="lin" valueType="num">
                                      <p:cBhvr>
                                        <p:cTn id="43" dur="1000" fill="hold"/>
                                        <p:tgtEl>
                                          <p:spTgt spid="3"/>
                                        </p:tgtEl>
                                        <p:attrNameLst>
                                          <p:attrName>ppt_x</p:attrName>
                                        </p:attrNameLst>
                                      </p:cBhvr>
                                      <p:tavLst>
                                        <p:tav tm="0">
                                          <p:val>
                                            <p:strVal val="#ppt_x"/>
                                          </p:val>
                                        </p:tav>
                                        <p:tav tm="100000">
                                          <p:val>
                                            <p:strVal val="#ppt_x"/>
                                          </p:val>
                                        </p:tav>
                                      </p:tavLst>
                                    </p:anim>
                                    <p:anim calcmode="lin" valueType="num">
                                      <p:cBhvr>
                                        <p:cTn id="4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10" grpId="0" animBg="1"/>
      <p:bldP spid="12" grpId="0" animBg="1"/>
      <p:bldP spid="13" grpId="0" animBg="1"/>
      <p:bldP spid="3" grpId="0" animBg="1"/>
    </p:bldLst>
  </p:timing>
</p:sld>
</file>

<file path=ppt/theme/theme1.xml><?xml version="1.0" encoding="utf-8"?>
<a:theme xmlns:a="http://schemas.openxmlformats.org/drawingml/2006/main" name="Espir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16379</TotalTime>
  <Words>3152</Words>
  <Application>Microsoft Office PowerPoint</Application>
  <PresentationFormat>Panorámica</PresentationFormat>
  <Paragraphs>382</Paragraphs>
  <Slides>63</Slides>
  <Notes>0</Notes>
  <HiddenSlides>0</HiddenSlides>
  <MMClips>0</MMClips>
  <ScaleCrop>false</ScaleCrop>
  <HeadingPairs>
    <vt:vector size="6" baseType="variant">
      <vt:variant>
        <vt:lpstr>Fuentes usadas</vt:lpstr>
      </vt:variant>
      <vt:variant>
        <vt:i4>10</vt:i4>
      </vt:variant>
      <vt:variant>
        <vt:lpstr>Tema</vt:lpstr>
      </vt:variant>
      <vt:variant>
        <vt:i4>1</vt:i4>
      </vt:variant>
      <vt:variant>
        <vt:lpstr>Títulos de diapositiva</vt:lpstr>
      </vt:variant>
      <vt:variant>
        <vt:i4>63</vt:i4>
      </vt:variant>
    </vt:vector>
  </HeadingPairs>
  <TitlesOfParts>
    <vt:vector size="74" baseType="lpstr">
      <vt:lpstr>Arial</vt:lpstr>
      <vt:lpstr>Arial Black</vt:lpstr>
      <vt:lpstr>Arial Nova Light</vt:lpstr>
      <vt:lpstr>Arial Rounded MT Bold</vt:lpstr>
      <vt:lpstr>Bell MT</vt:lpstr>
      <vt:lpstr>Calibri</vt:lpstr>
      <vt:lpstr>Calisto MT</vt:lpstr>
      <vt:lpstr>Century Gothic</vt:lpstr>
      <vt:lpstr>Perpetua Titling MT</vt:lpstr>
      <vt:lpstr>Wingdings 3</vt:lpstr>
      <vt:lpstr>Espiral</vt:lpstr>
      <vt:lpstr>GOBIERNO AUTÓNOMO DESCENTRALIZADO PARROQUIAL RURAL DE SAN JACINTO DE WAKAMBEIS</vt:lpstr>
      <vt:lpstr>PRESENTACION  Los Gobiernos Autónomos Descentralizados de acuerdo al COOTAD, tienen varias responsabilidades y un rol fundamental en la gestión del desarrollo local. Los gobiernos locales son los actores primarios y estratégicos del cambio; por lo tanto, son el primer escenario de acción, planificación y contacto con la gente.  Bajo las distintas normativas legales que rigen, las autoridades debemos asumir y gestionar nuestra parroquia de la mejor manera, para ello tenemos que encontrar el punto de equilibrio entre las buenas prácticas de gobernanza, la planificación territorial, la articulación interinstitucional con las diferentes carteras de Estado y el sentir de la gente.  Y como parte de sus obligaciones, las autoridades tenemos que dar cuentas de los resultados de nuestra gestión, a través del respeto a un derecho de la ciudadanía garantizado en la Constitución como lo es la RENDICIÓN DE CUENTAS, que año a año la formalizamos mediante el cumplimiento de un proceso sistemático, deliberado, interactivo y universal. Estas páginas que a continuación presentamos, solo constituyen una síntesis del amplio y arduo trabajo desplegado a favor de los  en el año 2025. Estamos consientes que las necesidades no terminan, todo lo contrario, sin embargo tenemos la energía, la pasión y la capacidad para seguir trabajando por el desarrollo de nuestro parroquia Wakambeis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PREGUNTAS DE RENDICIÓN DE CUENTAS PERIODO 2025 POR LA ASAMBLEA CIUDADANA</vt:lpstr>
      <vt:lpstr>Presentación de PowerPoint</vt:lpstr>
      <vt:lpstr>Presentación de PowerPoint</vt:lpstr>
      <vt:lpstr>Presentación de PowerPoint</vt:lpstr>
      <vt:lpstr>Presentación de PowerPoint</vt:lpstr>
      <vt:lpstr>GRACIAS</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RENDICIÓN DE CUENTAS 2021  GADPR DE SAN JACINTO DE WAKAMBEIS</dc:title>
  <dc:creator>Cuenta Microsoft</dc:creator>
  <cp:lastModifiedBy>USUARIO</cp:lastModifiedBy>
  <cp:revision>358</cp:revision>
  <cp:lastPrinted>2023-05-10T20:02:11Z</cp:lastPrinted>
  <dcterms:created xsi:type="dcterms:W3CDTF">2022-04-11T23:57:19Z</dcterms:created>
  <dcterms:modified xsi:type="dcterms:W3CDTF">2026-05-21T21:49:23Z</dcterms:modified>
</cp:coreProperties>
</file>